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56" r:id="rId5"/>
    <p:sldId id="257" r:id="rId6"/>
    <p:sldId id="302" r:id="rId7"/>
    <p:sldId id="332" r:id="rId8"/>
    <p:sldId id="258" r:id="rId9"/>
    <p:sldId id="261" r:id="rId10"/>
    <p:sldId id="333" r:id="rId11"/>
    <p:sldId id="326" r:id="rId12"/>
    <p:sldId id="284" r:id="rId13"/>
    <p:sldId id="334" r:id="rId14"/>
    <p:sldId id="335" r:id="rId15"/>
    <p:sldId id="336" r:id="rId16"/>
    <p:sldId id="337" r:id="rId17"/>
    <p:sldId id="338" r:id="rId18"/>
    <p:sldId id="340" r:id="rId19"/>
    <p:sldId id="362" r:id="rId20"/>
    <p:sldId id="341" r:id="rId21"/>
    <p:sldId id="342" r:id="rId22"/>
    <p:sldId id="343" r:id="rId23"/>
    <p:sldId id="344" r:id="rId24"/>
    <p:sldId id="366" r:id="rId25"/>
    <p:sldId id="363" r:id="rId26"/>
    <p:sldId id="364" r:id="rId27"/>
    <p:sldId id="365" r:id="rId28"/>
    <p:sldId id="346" r:id="rId29"/>
    <p:sldId id="347" r:id="rId30"/>
    <p:sldId id="348" r:id="rId31"/>
    <p:sldId id="349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59" r:id="rId41"/>
    <p:sldId id="360" r:id="rId4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3587F2-7680-6EDC-6C2E-2ACE424D4949}" name="Peter Lamovec" initials="PL" userId="S-1-5-21-2422627317-128820829-3219247732-32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9D76"/>
    <a:srgbClr val="E9EAEA"/>
    <a:srgbClr val="BCD6EB"/>
    <a:srgbClr val="0F9ED5"/>
    <a:srgbClr val="BBDBE8"/>
    <a:srgbClr val="12AEC6"/>
    <a:srgbClr val="C5E4E8"/>
    <a:srgbClr val="14B8B7"/>
    <a:srgbClr val="16AA94"/>
    <a:srgbClr val="BAE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43" autoAdjust="0"/>
    <p:restoredTop sz="79267" autoAdjust="0"/>
  </p:normalViewPr>
  <p:slideViewPr>
    <p:cSldViewPr snapToGrid="0">
      <p:cViewPr>
        <p:scale>
          <a:sx n="100" d="100"/>
          <a:sy n="100" d="100"/>
        </p:scale>
        <p:origin x="114" y="-360"/>
      </p:cViewPr>
      <p:guideLst>
        <p:guide orient="horz" pos="2160"/>
        <p:guide pos="3863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ROJEKTI\CRP\CRP_PRIST_24_123076_Zemljisca_za_javno_stan_gradnjo\PORTOROZ_2025\Predstavitev_PPTX\Portoroz_2025\Statistik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1800">
                <a:latin typeface="Segoe UI Variable Display Semil" pitchFamily="2" charset="0"/>
              </a:rPr>
              <a:t>Z</a:t>
            </a:r>
            <a:r>
              <a:rPr lang="en-US" sz="1800">
                <a:latin typeface="Segoe UI Variable Display Semil" pitchFamily="2" charset="0"/>
              </a:rPr>
              <a:t>emljišč</a:t>
            </a:r>
            <a:r>
              <a:rPr lang="sl-SI" sz="1800">
                <a:latin typeface="Segoe UI Variable Display Semil" pitchFamily="2" charset="0"/>
              </a:rPr>
              <a:t>a po</a:t>
            </a:r>
            <a:r>
              <a:rPr lang="sl-SI" sz="1800" baseline="0">
                <a:latin typeface="Segoe UI Variable Display Semil" pitchFamily="2" charset="0"/>
              </a:rPr>
              <a:t> številu točk</a:t>
            </a:r>
            <a:r>
              <a:rPr lang="sl-SI" sz="1800">
                <a:latin typeface="Segoe UI Variable Display Semil" pitchFamily="2" charset="0"/>
              </a:rPr>
              <a:t> </a:t>
            </a:r>
            <a:r>
              <a:rPr lang="en-US" sz="1800">
                <a:latin typeface="Segoe UI Variable Display Semil" pitchFamily="2" charset="0"/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List1!$J$6</c:f>
              <c:strCache>
                <c:ptCount val="1"/>
                <c:pt idx="0">
                  <c:v>Število zemljišč 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C26-4DA2-9C13-17EDA79D4232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C26-4DA2-9C13-17EDA79D423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C26-4DA2-9C13-17EDA79D4232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C26-4DA2-9C13-17EDA79D4232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5C26-4DA2-9C13-17EDA79D4232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5C26-4DA2-9C13-17EDA79D4232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5C26-4DA2-9C13-17EDA79D4232}"/>
              </c:ext>
            </c:extLst>
          </c:dPt>
          <c:dPt>
            <c:idx val="1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5C26-4DA2-9C13-17EDA79D4232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5C26-4DA2-9C13-17EDA79D4232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5C26-4DA2-9C13-17EDA79D423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FF0000"/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11F1F266-4976-4E24-9BCE-5E501F5B948A}" type="CELLRANGE">
                      <a:rPr lang="en-US" sz="1400"/>
                      <a:pPr>
                        <a:defRPr sz="1400">
                          <a:solidFill>
                            <a:srgbClr val="FF0000"/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5C26-4DA2-9C13-17EDA79D4232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FF0000"/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B2E5324F-E32E-4D22-B849-5965EA9829CE}" type="CELLRANGE">
                      <a:rPr lang="sl-SI"/>
                      <a:pPr>
                        <a:defRPr sz="1400">
                          <a:solidFill>
                            <a:srgbClr val="FF0000"/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5C26-4DA2-9C13-17EDA79D4232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FF0000"/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8C7142FA-1A04-47F0-A633-4168F2F60FDB}" type="CELLRANGE">
                      <a:rPr lang="sl-SI"/>
                      <a:pPr>
                        <a:defRPr sz="1400">
                          <a:solidFill>
                            <a:srgbClr val="FF0000"/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5C26-4DA2-9C13-17EDA79D4232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FF0000"/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8366CECC-4AD8-44EF-9508-0E7DF3D2C15B}" type="CELLRANGE">
                      <a:rPr lang="sl-SI"/>
                      <a:pPr>
                        <a:defRPr sz="1400">
                          <a:solidFill>
                            <a:srgbClr val="FF0000"/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5C26-4DA2-9C13-17EDA79D4232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FF0000"/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596F550B-3FA9-4C85-80A9-95FBA0204310}" type="CELLRANGE">
                      <a:rPr lang="sl-SI"/>
                      <a:pPr>
                        <a:defRPr sz="1400">
                          <a:solidFill>
                            <a:srgbClr val="FF0000"/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5C26-4DA2-9C13-17EDA79D4232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65D838DF-DD1A-4C19-9CD0-A6E44254B605}" type="CELLRANGE">
                      <a:rPr lang="sl-SI"/>
                      <a:pPr>
                        <a:defRPr sz="14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5C26-4DA2-9C13-17EDA79D4232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B576E1C3-DAA9-47C8-9AE1-E912D94D9C8B}" type="CELLRANGE">
                      <a:rPr lang="sl-SI"/>
                      <a:pPr>
                        <a:defRPr sz="14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5C26-4DA2-9C13-17EDA79D4232}"/>
                </c:ext>
              </c:extLst>
            </c:dLbl>
            <c:dLbl>
              <c:idx val="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6B67CDA1-45C7-4EC1-8F95-BEB1AB8301E4}" type="CELLRANGE">
                      <a:rPr lang="sl-SI"/>
                      <a:pPr>
                        <a:defRPr sz="14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5C26-4DA2-9C13-17EDA79D4232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2664B29B-F119-4C35-BCF6-FC2C504D4825}" type="CELLRANGE">
                      <a:rPr lang="sl-SI"/>
                      <a:pPr>
                        <a:defRPr sz="14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5C26-4DA2-9C13-17EDA79D4232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75000"/>
                          </a:schemeClr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A6980840-4ABD-426D-B222-2E249F997C69}" type="CELLRANGE">
                      <a:rPr lang="sl-SI"/>
                      <a:pPr>
                        <a:defRPr sz="14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5C26-4DA2-9C13-17EDA79D4232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3"/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CDD703E3-4BF3-4FDC-BB62-DE4D9A8269E0}" type="CELLRANGE">
                      <a:rPr lang="sl-SI"/>
                      <a:pPr>
                        <a:defRPr sz="1400">
                          <a:solidFill>
                            <a:schemeClr val="accent3"/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3"/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5C26-4DA2-9C13-17EDA79D4232}"/>
                </c:ext>
              </c:extLst>
            </c:dLbl>
            <c:dLbl>
              <c:idx val="1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3"/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DC9A7A8A-1676-45C3-9172-EF7D3BFE0D4A}" type="CELLRANGE">
                      <a:rPr lang="sl-SI"/>
                      <a:pPr>
                        <a:defRPr sz="1400">
                          <a:solidFill>
                            <a:schemeClr val="accent3"/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3"/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5C26-4DA2-9C13-17EDA79D4232}"/>
                </c:ext>
              </c:extLst>
            </c:dLbl>
            <c:dLbl>
              <c:idx val="1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3"/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1B48AAB0-098F-46A7-9453-02946D4E821F}" type="CELLRANGE">
                      <a:rPr lang="sl-SI"/>
                      <a:pPr>
                        <a:defRPr sz="1400">
                          <a:solidFill>
                            <a:schemeClr val="accent3"/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3"/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5C26-4DA2-9C13-17EDA79D4232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3"/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2430B585-FAFF-4251-A3C1-F230C71FFB4B}" type="CELLRANGE">
                      <a:rPr lang="sl-SI"/>
                      <a:pPr>
                        <a:defRPr sz="1400">
                          <a:solidFill>
                            <a:schemeClr val="accent3"/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3"/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5C26-4DA2-9C13-17EDA79D4232}"/>
                </c:ext>
              </c:extLst>
            </c:dLbl>
            <c:dLbl>
              <c:idx val="1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3"/>
                        </a:solidFill>
                        <a:latin typeface="Segoe UI Variable Display Semil" pitchFamily="2" charset="0"/>
                        <a:ea typeface="+mn-ea"/>
                        <a:cs typeface="+mn-cs"/>
                      </a:defRPr>
                    </a:pPr>
                    <a:fld id="{0BC3C4EE-4FB8-4834-9D43-75A9A4702AA1}" type="CELLRANGE">
                      <a:rPr lang="sl-SI"/>
                      <a:pPr>
                        <a:defRPr sz="1400">
                          <a:solidFill>
                            <a:schemeClr val="accent3"/>
                          </a:solidFill>
                          <a:latin typeface="Segoe UI Variable Display Semil" pitchFamily="2" charset="0"/>
                        </a:defRPr>
                      </a:pPr>
                      <a:t>[OBSEG CELIC]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3"/>
                      </a:solidFill>
                      <a:latin typeface="Segoe UI Variable Display Semil" pitchFamily="2" charset="0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5C26-4DA2-9C13-17EDA79D42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Variable Display Semil" pitchFamily="2" charset="0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List1!$F$7:$F$21</c:f>
              <c:strCache>
                <c:ptCount val="15"/>
                <c:pt idx="0">
                  <c:v>–1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</c:strCache>
            </c:strRef>
          </c:cat>
          <c:val>
            <c:numRef>
              <c:f>List1!$J$7:$J$21</c:f>
              <c:numCache>
                <c:formatCode>General</c:formatCode>
                <c:ptCount val="15"/>
                <c:pt idx="0">
                  <c:v>2</c:v>
                </c:pt>
                <c:pt idx="1">
                  <c:v>11</c:v>
                </c:pt>
                <c:pt idx="2">
                  <c:v>37</c:v>
                </c:pt>
                <c:pt idx="3">
                  <c:v>105</c:v>
                </c:pt>
                <c:pt idx="4">
                  <c:v>174</c:v>
                </c:pt>
                <c:pt idx="5">
                  <c:v>199</c:v>
                </c:pt>
                <c:pt idx="6">
                  <c:v>242</c:v>
                </c:pt>
                <c:pt idx="7">
                  <c:v>274</c:v>
                </c:pt>
                <c:pt idx="8">
                  <c:v>407</c:v>
                </c:pt>
                <c:pt idx="9">
                  <c:v>243</c:v>
                </c:pt>
                <c:pt idx="10">
                  <c:v>117</c:v>
                </c:pt>
                <c:pt idx="11">
                  <c:v>57</c:v>
                </c:pt>
                <c:pt idx="12">
                  <c:v>19</c:v>
                </c:pt>
                <c:pt idx="13">
                  <c:v>6</c:v>
                </c:pt>
                <c:pt idx="14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List1!$K$7:$K$21</c15:f>
                <c15:dlblRangeCache>
                  <c:ptCount val="15"/>
                  <c:pt idx="0">
                    <c:v>0,1%</c:v>
                  </c:pt>
                  <c:pt idx="1">
                    <c:v>0,6%</c:v>
                  </c:pt>
                  <c:pt idx="2">
                    <c:v>2,0%</c:v>
                  </c:pt>
                  <c:pt idx="3">
                    <c:v>5,5%</c:v>
                  </c:pt>
                  <c:pt idx="4">
                    <c:v>9,2%</c:v>
                  </c:pt>
                  <c:pt idx="5">
                    <c:v>10,5%</c:v>
                  </c:pt>
                  <c:pt idx="6">
                    <c:v>12,8%</c:v>
                  </c:pt>
                  <c:pt idx="7">
                    <c:v>14,5%</c:v>
                  </c:pt>
                  <c:pt idx="8">
                    <c:v>21,5%</c:v>
                  </c:pt>
                  <c:pt idx="9">
                    <c:v>12,8%</c:v>
                  </c:pt>
                  <c:pt idx="10">
                    <c:v>6,2%</c:v>
                  </c:pt>
                  <c:pt idx="11">
                    <c:v>3,0%</c:v>
                  </c:pt>
                  <c:pt idx="12">
                    <c:v>1,0%</c:v>
                  </c:pt>
                  <c:pt idx="13">
                    <c:v>0,3%</c:v>
                  </c:pt>
                  <c:pt idx="14">
                    <c:v>0,1%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9-5C26-4DA2-9C13-17EDA79D42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18380063"/>
        <c:axId val="1818381983"/>
        <c:axId val="0"/>
        <c:extLst>
          <c:ext xmlns:c15="http://schemas.microsoft.com/office/drawing/2012/chart" uri="{02D57815-91ED-43cb-92C2-25804820EDAC}">
            <c15:filteredBarSeries>
              <c15:ser>
                <c:idx val="0"/>
                <c:order val="1"/>
                <c:tx>
                  <c:strRef>
                    <c:extLst>
                      <c:ext uri="{02D57815-91ED-43cb-92C2-25804820EDAC}">
                        <c15:formulaRef>
                          <c15:sqref>List1!$K$6</c15:sqref>
                        </c15:formulaRef>
                      </c:ext>
                    </c:extLst>
                    <c:strCache>
                      <c:ptCount val="1"/>
                      <c:pt idx="0">
                        <c:v>Delež [%] 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l-SI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List1!$F$7:$F$21</c15:sqref>
                        </c15:formulaRef>
                      </c:ext>
                    </c:extLst>
                    <c:strCache>
                      <c:ptCount val="15"/>
                      <c:pt idx="0">
                        <c:v>–1</c:v>
                      </c:pt>
                      <c:pt idx="1">
                        <c:v>0</c:v>
                      </c:pt>
                      <c:pt idx="2">
                        <c:v>1</c:v>
                      </c:pt>
                      <c:pt idx="3">
                        <c:v>2</c:v>
                      </c:pt>
                      <c:pt idx="4">
                        <c:v>3</c:v>
                      </c:pt>
                      <c:pt idx="5">
                        <c:v>4</c:v>
                      </c:pt>
                      <c:pt idx="6">
                        <c:v>5</c:v>
                      </c:pt>
                      <c:pt idx="7">
                        <c:v>6</c:v>
                      </c:pt>
                      <c:pt idx="8">
                        <c:v>7</c:v>
                      </c:pt>
                      <c:pt idx="9">
                        <c:v>8</c:v>
                      </c:pt>
                      <c:pt idx="10">
                        <c:v>9</c:v>
                      </c:pt>
                      <c:pt idx="11">
                        <c:v>10</c:v>
                      </c:pt>
                      <c:pt idx="12">
                        <c:v>11</c:v>
                      </c:pt>
                      <c:pt idx="13">
                        <c:v>12</c:v>
                      </c:pt>
                      <c:pt idx="14">
                        <c:v>13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List1!$K$7:$K$21</c15:sqref>
                        </c15:formulaRef>
                      </c:ext>
                    </c:extLst>
                    <c:numCache>
                      <c:formatCode>0.0%</c:formatCode>
                      <c:ptCount val="15"/>
                      <c:pt idx="0">
                        <c:v>1.0559662090813093E-3</c:v>
                      </c:pt>
                      <c:pt idx="1">
                        <c:v>5.8078141499472019E-3</c:v>
                      </c:pt>
                      <c:pt idx="2">
                        <c:v>1.9535374868004225E-2</c:v>
                      </c:pt>
                      <c:pt idx="3">
                        <c:v>5.5438225976768743E-2</c:v>
                      </c:pt>
                      <c:pt idx="4">
                        <c:v>9.1869060190073917E-2</c:v>
                      </c:pt>
                      <c:pt idx="5">
                        <c:v>0.10506863780359028</c:v>
                      </c:pt>
                      <c:pt idx="6">
                        <c:v>0.12777191129883844</c:v>
                      </c:pt>
                      <c:pt idx="7">
                        <c:v>0.1446673706441394</c:v>
                      </c:pt>
                      <c:pt idx="8">
                        <c:v>0.21488912354804646</c:v>
                      </c:pt>
                      <c:pt idx="9">
                        <c:v>0.12829989440337911</c:v>
                      </c:pt>
                      <c:pt idx="10">
                        <c:v>6.1774023231256601E-2</c:v>
                      </c:pt>
                      <c:pt idx="11">
                        <c:v>3.0095036958817319E-2</c:v>
                      </c:pt>
                      <c:pt idx="12">
                        <c:v>1.0031678986272439E-2</c:v>
                      </c:pt>
                      <c:pt idx="13">
                        <c:v>3.1678986272439284E-3</c:v>
                      </c:pt>
                      <c:pt idx="14">
                        <c:v>5.2798310454065466E-4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A-5C26-4DA2-9C13-17EDA79D4232}"/>
                  </c:ext>
                </c:extLst>
              </c15:ser>
            </c15:filteredBarSeries>
          </c:ext>
        </c:extLst>
      </c:bar3DChart>
      <c:catAx>
        <c:axId val="18183800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800">
                    <a:latin typeface="Segoe UI Variable Display Semil" pitchFamily="2" charset="0"/>
                  </a:rPr>
                  <a:t>Število</a:t>
                </a:r>
                <a:r>
                  <a:rPr lang="sl-SI" sz="1800" baseline="0">
                    <a:latin typeface="Segoe UI Variable Display Semil" pitchFamily="2" charset="0"/>
                  </a:rPr>
                  <a:t> točk</a:t>
                </a:r>
                <a:endParaRPr lang="sl-SI" sz="1800">
                  <a:latin typeface="Segoe UI Variable Display Semil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Variable Display Semil" pitchFamily="2" charset="0"/>
                <a:ea typeface="+mn-ea"/>
                <a:cs typeface="+mn-cs"/>
              </a:defRPr>
            </a:pPr>
            <a:endParaRPr lang="sl-SI"/>
          </a:p>
        </c:txPr>
        <c:crossAx val="1818381983"/>
        <c:crosses val="autoZero"/>
        <c:auto val="1"/>
        <c:lblAlgn val="ctr"/>
        <c:lblOffset val="100"/>
        <c:noMultiLvlLbl val="0"/>
      </c:catAx>
      <c:valAx>
        <c:axId val="1818381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800">
                    <a:latin typeface="Segoe UI Variable Display Semil" pitchFamily="2" charset="0"/>
                  </a:rPr>
                  <a:t>Število</a:t>
                </a:r>
                <a:r>
                  <a:rPr lang="sl-SI" sz="1800" baseline="0">
                    <a:latin typeface="Segoe UI Variable Display Semil" pitchFamily="2" charset="0"/>
                  </a:rPr>
                  <a:t> zemljišč</a:t>
                </a:r>
                <a:endParaRPr lang="sl-SI" sz="1800">
                  <a:latin typeface="Segoe UI Variable Display Semil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Variable Display Semil" pitchFamily="2" charset="0"/>
                <a:ea typeface="+mn-ea"/>
                <a:cs typeface="+mn-cs"/>
              </a:defRPr>
            </a:pPr>
            <a:endParaRPr lang="sl-SI"/>
          </a:p>
        </c:txPr>
        <c:crossAx val="18183800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4C5171-B8CC-41E7-A15C-AF0A3A2556F9}" type="doc">
      <dgm:prSet loTypeId="urn:microsoft.com/office/officeart/2005/8/layout/vList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SI"/>
        </a:p>
      </dgm:t>
    </dgm:pt>
    <dgm:pt modelId="{6E489408-C774-42AB-AFAA-918A82D972E2}">
      <dgm:prSet phldrT="[Text]" phldr="0" custT="1"/>
      <dgm:spPr>
        <a:solidFill>
          <a:srgbClr val="196B24"/>
        </a:solidFill>
      </dgm:spPr>
      <dgm:t>
        <a:bodyPr/>
        <a:lstStyle/>
        <a:p>
          <a:r>
            <a:rPr lang="sl-SI" sz="1400" dirty="0">
              <a:solidFill>
                <a:schemeClr val="bg1"/>
              </a:solidFill>
              <a:latin typeface="Segoe UI Variable Text Semibold" pitchFamily="2" charset="0"/>
            </a:rPr>
            <a:t>Potrebe, izzivi in namen</a:t>
          </a:r>
          <a:endParaRPr lang="en-SI" sz="1400" dirty="0">
            <a:solidFill>
              <a:schemeClr val="bg1"/>
            </a:solidFill>
            <a:latin typeface="Segoe UI Variable Text Semibold" pitchFamily="2" charset="0"/>
          </a:endParaRPr>
        </a:p>
      </dgm:t>
    </dgm:pt>
    <dgm:pt modelId="{F1BFA34F-B657-4A93-AFC2-481E6FA3FF73}" type="parTrans" cxnId="{EE4B9191-7277-4A87-8FDF-8C151EE2F993}">
      <dgm:prSet/>
      <dgm:spPr/>
      <dgm:t>
        <a:bodyPr/>
        <a:lstStyle/>
        <a:p>
          <a:endParaRPr lang="en-SI" sz="1400">
            <a:solidFill>
              <a:srgbClr val="04A0DC"/>
            </a:solidFill>
            <a:latin typeface="Segoe UI Variable Display Semil" pitchFamily="2" charset="0"/>
          </a:endParaRPr>
        </a:p>
      </dgm:t>
    </dgm:pt>
    <dgm:pt modelId="{619F7C17-98F1-47AF-BF29-5E45E7FA18D9}" type="sibTrans" cxnId="{EE4B9191-7277-4A87-8FDF-8C151EE2F993}">
      <dgm:prSet/>
      <dgm:spPr/>
      <dgm:t>
        <a:bodyPr/>
        <a:lstStyle/>
        <a:p>
          <a:endParaRPr lang="en-SI" sz="1400">
            <a:solidFill>
              <a:srgbClr val="04A0DC"/>
            </a:solidFill>
            <a:latin typeface="Segoe UI Variable Display Semil" pitchFamily="2" charset="0"/>
          </a:endParaRPr>
        </a:p>
      </dgm:t>
    </dgm:pt>
    <dgm:pt modelId="{FBCBCB5C-6B34-4352-B78F-DC237BA50A6C}">
      <dgm:prSet phldrT="[Text]" phldr="0" custT="1"/>
      <dgm:spPr>
        <a:solidFill>
          <a:srgbClr val="197733"/>
        </a:solidFill>
      </dgm:spPr>
      <dgm:t>
        <a:bodyPr/>
        <a:lstStyle/>
        <a:p>
          <a:r>
            <a:rPr lang="sl-SI" sz="1400" dirty="0">
              <a:solidFill>
                <a:schemeClr val="bg1"/>
              </a:solidFill>
              <a:latin typeface="Segoe UI Variable Text Semibold" pitchFamily="2" charset="0"/>
            </a:rPr>
            <a:t>Osnovni </a:t>
          </a:r>
          <a:r>
            <a:rPr lang="sl-SI" sz="1600" dirty="0">
              <a:solidFill>
                <a:schemeClr val="bg1"/>
              </a:solidFill>
              <a:latin typeface="Segoe UI Variable Text Semibold" pitchFamily="2" charset="0"/>
            </a:rPr>
            <a:t>podatki</a:t>
          </a:r>
          <a:r>
            <a:rPr lang="sl-SI" sz="1400" dirty="0">
              <a:solidFill>
                <a:schemeClr val="bg1"/>
              </a:solidFill>
              <a:latin typeface="Segoe UI Variable Text Semibold" pitchFamily="2" charset="0"/>
            </a:rPr>
            <a:t> o projektu</a:t>
          </a:r>
          <a:endParaRPr lang="en-SI" sz="1400" dirty="0">
            <a:solidFill>
              <a:schemeClr val="bg1"/>
            </a:solidFill>
            <a:latin typeface="Segoe UI Variable Text Semibold" pitchFamily="2" charset="0"/>
          </a:endParaRPr>
        </a:p>
      </dgm:t>
    </dgm:pt>
    <dgm:pt modelId="{32704F3A-C188-465A-B23A-2B034AD6C9B5}" type="parTrans" cxnId="{563AE4EC-403E-4A1C-85D8-AF1194F74EA0}">
      <dgm:prSet/>
      <dgm:spPr/>
      <dgm:t>
        <a:bodyPr/>
        <a:lstStyle/>
        <a:p>
          <a:endParaRPr lang="en-SI" sz="1400">
            <a:solidFill>
              <a:srgbClr val="04A0DC"/>
            </a:solidFill>
            <a:latin typeface="Segoe UI Variable Display Semil" pitchFamily="2" charset="0"/>
          </a:endParaRPr>
        </a:p>
      </dgm:t>
    </dgm:pt>
    <dgm:pt modelId="{9FEB5756-1D40-4E12-80B4-3DDE0962AE09}" type="sibTrans" cxnId="{563AE4EC-403E-4A1C-85D8-AF1194F74EA0}">
      <dgm:prSet/>
      <dgm:spPr/>
      <dgm:t>
        <a:bodyPr/>
        <a:lstStyle/>
        <a:p>
          <a:endParaRPr lang="en-SI" sz="1400">
            <a:solidFill>
              <a:srgbClr val="04A0DC"/>
            </a:solidFill>
            <a:latin typeface="Segoe UI Variable Display Semil" pitchFamily="2" charset="0"/>
          </a:endParaRPr>
        </a:p>
      </dgm:t>
    </dgm:pt>
    <dgm:pt modelId="{84740C86-503D-4FF2-9CBE-48C836E7F71F}">
      <dgm:prSet phldrT="[Text]" phldr="0" custT="1"/>
      <dgm:spPr>
        <a:solidFill>
          <a:srgbClr val="198345"/>
        </a:solidFill>
      </dgm:spPr>
      <dgm:t>
        <a:bodyPr/>
        <a:lstStyle/>
        <a:p>
          <a:r>
            <a:rPr lang="sl-SI" sz="1600" dirty="0">
              <a:solidFill>
                <a:schemeClr val="bg1"/>
              </a:solidFill>
              <a:latin typeface="Segoe UI Variable Text Semibold" pitchFamily="2" charset="0"/>
            </a:rPr>
            <a:t>Cilji</a:t>
          </a:r>
          <a:endParaRPr lang="en-SI" sz="1600" dirty="0">
            <a:solidFill>
              <a:schemeClr val="bg1"/>
            </a:solidFill>
            <a:latin typeface="Segoe UI Variable Text Semibold" pitchFamily="2" charset="0"/>
          </a:endParaRPr>
        </a:p>
      </dgm:t>
    </dgm:pt>
    <dgm:pt modelId="{C0BA512C-789C-4A05-9259-919B17C05EAB}" type="parTrans" cxnId="{CC23CE3A-FFBA-4015-9D5C-024564413C0E}">
      <dgm:prSet/>
      <dgm:spPr/>
      <dgm:t>
        <a:bodyPr/>
        <a:lstStyle/>
        <a:p>
          <a:endParaRPr lang="en-SI" sz="1400">
            <a:solidFill>
              <a:srgbClr val="04A0DC"/>
            </a:solidFill>
            <a:latin typeface="Segoe UI Variable Display Semil" pitchFamily="2" charset="0"/>
          </a:endParaRPr>
        </a:p>
      </dgm:t>
    </dgm:pt>
    <dgm:pt modelId="{2B36D73F-9B4D-4DCA-BF7D-0956A6B417F2}" type="sibTrans" cxnId="{CC23CE3A-FFBA-4015-9D5C-024564413C0E}">
      <dgm:prSet/>
      <dgm:spPr/>
      <dgm:t>
        <a:bodyPr/>
        <a:lstStyle/>
        <a:p>
          <a:endParaRPr lang="en-SI" sz="1400">
            <a:solidFill>
              <a:srgbClr val="04A0DC"/>
            </a:solidFill>
            <a:latin typeface="Segoe UI Variable Display Semil" pitchFamily="2" charset="0"/>
          </a:endParaRPr>
        </a:p>
      </dgm:t>
    </dgm:pt>
    <dgm:pt modelId="{9ED233F3-1CA0-43E8-A3A8-402CC0596404}">
      <dgm:prSet custT="1"/>
      <dgm:spPr>
        <a:solidFill>
          <a:srgbClr val="18905C"/>
        </a:solidFill>
      </dgm:spPr>
      <dgm:t>
        <a:bodyPr/>
        <a:lstStyle/>
        <a:p>
          <a:r>
            <a:rPr lang="sl-SI" sz="1600" dirty="0">
              <a:solidFill>
                <a:schemeClr val="bg1"/>
              </a:solidFill>
              <a:latin typeface="Segoe UI Variable Text Semibold" pitchFamily="2" charset="0"/>
            </a:rPr>
            <a:t>Metoda / proces dela po fazah</a:t>
          </a:r>
          <a:endParaRPr lang="en-SI" sz="1600" dirty="0">
            <a:solidFill>
              <a:schemeClr val="bg1"/>
            </a:solidFill>
            <a:latin typeface="Segoe UI Variable Display Semil" pitchFamily="2" charset="0"/>
          </a:endParaRPr>
        </a:p>
      </dgm:t>
    </dgm:pt>
    <dgm:pt modelId="{66300147-ADD2-4A61-B4AD-922388A18A11}" type="parTrans" cxnId="{1B927F74-4FB6-41D0-A9B1-8636E7F99AF2}">
      <dgm:prSet/>
      <dgm:spPr/>
      <dgm:t>
        <a:bodyPr/>
        <a:lstStyle/>
        <a:p>
          <a:endParaRPr lang="en-SI" sz="1400">
            <a:solidFill>
              <a:srgbClr val="04A0DC"/>
            </a:solidFill>
            <a:latin typeface="Segoe UI Variable Display Semil" pitchFamily="2" charset="0"/>
          </a:endParaRPr>
        </a:p>
      </dgm:t>
    </dgm:pt>
    <dgm:pt modelId="{F2F79205-93D2-4D94-8337-E9F2DF129627}" type="sibTrans" cxnId="{1B927F74-4FB6-41D0-A9B1-8636E7F99AF2}">
      <dgm:prSet/>
      <dgm:spPr/>
      <dgm:t>
        <a:bodyPr/>
        <a:lstStyle/>
        <a:p>
          <a:endParaRPr lang="en-SI" sz="1400">
            <a:solidFill>
              <a:srgbClr val="04A0DC"/>
            </a:solidFill>
            <a:latin typeface="Segoe UI Variable Display Semil" pitchFamily="2" charset="0"/>
          </a:endParaRPr>
        </a:p>
      </dgm:t>
    </dgm:pt>
    <dgm:pt modelId="{7047A521-DFE0-427D-9974-0FD097D732CA}">
      <dgm:prSet custT="1"/>
      <dgm:spPr>
        <a:solidFill>
          <a:srgbClr val="179D76"/>
        </a:solidFill>
      </dgm:spPr>
      <dgm:t>
        <a:bodyPr/>
        <a:lstStyle/>
        <a:p>
          <a:r>
            <a:rPr lang="sl-SI" sz="1600" dirty="0">
              <a:solidFill>
                <a:schemeClr val="bg1"/>
              </a:solidFill>
              <a:latin typeface="Segoe UI Variable Text Semibold" pitchFamily="2" charset="0"/>
            </a:rPr>
            <a:t>Podrobnejša predstavitev po posameznih fazah </a:t>
          </a:r>
          <a:br>
            <a:rPr lang="sl-SI" sz="1600" dirty="0">
              <a:solidFill>
                <a:schemeClr val="bg1"/>
              </a:solidFill>
              <a:latin typeface="Segoe UI Variable Text Semibold" pitchFamily="2" charset="0"/>
            </a:rPr>
          </a:br>
          <a:r>
            <a:rPr lang="sl-SI" sz="1600" dirty="0">
              <a:solidFill>
                <a:schemeClr val="bg1"/>
              </a:solidFill>
              <a:latin typeface="Segoe UI Variable Display Semil" pitchFamily="2" charset="0"/>
            </a:rPr>
            <a:t>(merila in kriteriji, vmesni rezultati)</a:t>
          </a:r>
          <a:endParaRPr lang="en-SI" sz="1600" dirty="0">
            <a:solidFill>
              <a:schemeClr val="bg1"/>
            </a:solidFill>
            <a:latin typeface="Segoe UI Variable Display Semil" pitchFamily="2" charset="0"/>
          </a:endParaRPr>
        </a:p>
      </dgm:t>
    </dgm:pt>
    <dgm:pt modelId="{58D5B75B-A7B5-41DB-9E66-A693C1E3B3BF}" type="parTrans" cxnId="{A0AECE5F-671A-440B-91F5-E627A1007E0F}">
      <dgm:prSet/>
      <dgm:spPr/>
      <dgm:t>
        <a:bodyPr/>
        <a:lstStyle/>
        <a:p>
          <a:endParaRPr lang="en-SI"/>
        </a:p>
      </dgm:t>
    </dgm:pt>
    <dgm:pt modelId="{3E7A3804-425F-48AE-942F-79FC7DA9B25D}" type="sibTrans" cxnId="{A0AECE5F-671A-440B-91F5-E627A1007E0F}">
      <dgm:prSet/>
      <dgm:spPr/>
      <dgm:t>
        <a:bodyPr/>
        <a:lstStyle/>
        <a:p>
          <a:endParaRPr lang="en-SI"/>
        </a:p>
      </dgm:t>
    </dgm:pt>
    <dgm:pt modelId="{361F3833-6B04-4FFE-B993-9F23C4E13069}" type="pres">
      <dgm:prSet presAssocID="{DE4C5171-B8CC-41E7-A15C-AF0A3A2556F9}" presName="linearFlow" presStyleCnt="0">
        <dgm:presLayoutVars>
          <dgm:dir/>
          <dgm:resizeHandles val="exact"/>
        </dgm:presLayoutVars>
      </dgm:prSet>
      <dgm:spPr/>
    </dgm:pt>
    <dgm:pt modelId="{A626D5B0-7A7E-4088-BE6B-251C567DF704}" type="pres">
      <dgm:prSet presAssocID="{6E489408-C774-42AB-AFAA-918A82D972E2}" presName="composite" presStyleCnt="0"/>
      <dgm:spPr/>
    </dgm:pt>
    <dgm:pt modelId="{2D3483F3-ACB8-40A2-A8BF-7322F2742A16}" type="pres">
      <dgm:prSet presAssocID="{6E489408-C774-42AB-AFAA-918A82D972E2}" presName="imgShp" presStyleLbl="fgImgPlace1" presStyleIdx="0" presStyleCnt="5"/>
      <dgm:spPr>
        <a:solidFill>
          <a:srgbClr val="BCC7BD"/>
        </a:solidFill>
      </dgm:spPr>
    </dgm:pt>
    <dgm:pt modelId="{36F9453A-D1E3-4C03-AC7E-566FDB904B94}" type="pres">
      <dgm:prSet presAssocID="{6E489408-C774-42AB-AFAA-918A82D972E2}" presName="txShp" presStyleLbl="node1" presStyleIdx="0" presStyleCnt="5">
        <dgm:presLayoutVars>
          <dgm:bulletEnabled val="1"/>
        </dgm:presLayoutVars>
      </dgm:prSet>
      <dgm:spPr/>
    </dgm:pt>
    <dgm:pt modelId="{061E18E1-0A7F-496A-9A75-A5D097E91902}" type="pres">
      <dgm:prSet presAssocID="{619F7C17-98F1-47AF-BF29-5E45E7FA18D9}" presName="spacing" presStyleCnt="0"/>
      <dgm:spPr/>
    </dgm:pt>
    <dgm:pt modelId="{567F43E7-3F8E-42AF-B5AC-243E311442A8}" type="pres">
      <dgm:prSet presAssocID="{FBCBCB5C-6B34-4352-B78F-DC237BA50A6C}" presName="composite" presStyleCnt="0"/>
      <dgm:spPr/>
    </dgm:pt>
    <dgm:pt modelId="{35ECAAAA-006B-4D15-8657-6D1DF300FE45}" type="pres">
      <dgm:prSet presAssocID="{FBCBCB5C-6B34-4352-B78F-DC237BA50A6C}" presName="imgShp" presStyleLbl="fgImgPlace1" presStyleIdx="1" presStyleCnt="5"/>
      <dgm:spPr>
        <a:solidFill>
          <a:srgbClr val="BBCDBF"/>
        </a:solidFill>
      </dgm:spPr>
    </dgm:pt>
    <dgm:pt modelId="{AFF88FC1-D171-42B8-962F-ECD0AE18E916}" type="pres">
      <dgm:prSet presAssocID="{FBCBCB5C-6B34-4352-B78F-DC237BA50A6C}" presName="txShp" presStyleLbl="node1" presStyleIdx="1" presStyleCnt="5">
        <dgm:presLayoutVars>
          <dgm:bulletEnabled val="1"/>
        </dgm:presLayoutVars>
      </dgm:prSet>
      <dgm:spPr/>
    </dgm:pt>
    <dgm:pt modelId="{B6DC3FBC-9138-48EB-90AD-B891F90985D4}" type="pres">
      <dgm:prSet presAssocID="{9FEB5756-1D40-4E12-80B4-3DDE0962AE09}" presName="spacing" presStyleCnt="0"/>
      <dgm:spPr/>
    </dgm:pt>
    <dgm:pt modelId="{CAC43304-83B7-4F50-9D67-AC3305C1D760}" type="pres">
      <dgm:prSet presAssocID="{84740C86-503D-4FF2-9CBE-48C836E7F71F}" presName="composite" presStyleCnt="0"/>
      <dgm:spPr/>
    </dgm:pt>
    <dgm:pt modelId="{506D0958-5016-420D-B4E0-6364C2728701}" type="pres">
      <dgm:prSet presAssocID="{84740C86-503D-4FF2-9CBE-48C836E7F71F}" presName="imgShp" presStyleLbl="fgImgPlace1" presStyleIdx="2" presStyleCnt="5"/>
      <dgm:spPr>
        <a:solidFill>
          <a:srgbClr val="BBD2C4"/>
        </a:solidFill>
      </dgm:spPr>
    </dgm:pt>
    <dgm:pt modelId="{0773C307-FC35-4F29-B92D-CAD050FBDD16}" type="pres">
      <dgm:prSet presAssocID="{84740C86-503D-4FF2-9CBE-48C836E7F71F}" presName="txShp" presStyleLbl="node1" presStyleIdx="2" presStyleCnt="5">
        <dgm:presLayoutVars>
          <dgm:bulletEnabled val="1"/>
        </dgm:presLayoutVars>
      </dgm:prSet>
      <dgm:spPr/>
    </dgm:pt>
    <dgm:pt modelId="{37DAD4A1-3CD1-43D9-BEFA-3C39235D3016}" type="pres">
      <dgm:prSet presAssocID="{2B36D73F-9B4D-4DCA-BF7D-0956A6B417F2}" presName="spacing" presStyleCnt="0"/>
      <dgm:spPr/>
    </dgm:pt>
    <dgm:pt modelId="{81649EB7-5809-421C-AA46-670C394FA6A0}" type="pres">
      <dgm:prSet presAssocID="{9ED233F3-1CA0-43E8-A3A8-402CC0596404}" presName="composite" presStyleCnt="0"/>
      <dgm:spPr/>
    </dgm:pt>
    <dgm:pt modelId="{F0DB08A5-97CD-4701-9AFB-73D056080385}" type="pres">
      <dgm:prSet presAssocID="{9ED233F3-1CA0-43E8-A3A8-402CC0596404}" presName="imgShp" presStyleLbl="fgImgPlace1" presStyleIdx="3" presStyleCnt="5"/>
      <dgm:spPr>
        <a:solidFill>
          <a:srgbClr val="BAD7CB"/>
        </a:solidFill>
      </dgm:spPr>
    </dgm:pt>
    <dgm:pt modelId="{E263D51C-1AFD-411D-AE38-06F9AAE3B1F7}" type="pres">
      <dgm:prSet presAssocID="{9ED233F3-1CA0-43E8-A3A8-402CC0596404}" presName="txShp" presStyleLbl="node1" presStyleIdx="3" presStyleCnt="5">
        <dgm:presLayoutVars>
          <dgm:bulletEnabled val="1"/>
        </dgm:presLayoutVars>
      </dgm:prSet>
      <dgm:spPr/>
    </dgm:pt>
    <dgm:pt modelId="{4EA8BFCA-ED51-4227-8650-6825DF142E04}" type="pres">
      <dgm:prSet presAssocID="{F2F79205-93D2-4D94-8337-E9F2DF129627}" presName="spacing" presStyleCnt="0"/>
      <dgm:spPr/>
    </dgm:pt>
    <dgm:pt modelId="{68A98E67-D55A-479C-BBDE-B8BDF11D3FEE}" type="pres">
      <dgm:prSet presAssocID="{7047A521-DFE0-427D-9974-0FD097D732CA}" presName="composite" presStyleCnt="0"/>
      <dgm:spPr/>
    </dgm:pt>
    <dgm:pt modelId="{EEC33ACC-B47A-4517-A760-00C444D0D46F}" type="pres">
      <dgm:prSet presAssocID="{7047A521-DFE0-427D-9974-0FD097D732CA}" presName="imgShp" presStyleLbl="fgImgPlace1" presStyleIdx="4" presStyleCnt="5"/>
      <dgm:spPr>
        <a:solidFill>
          <a:srgbClr val="BADBD3"/>
        </a:solidFill>
      </dgm:spPr>
    </dgm:pt>
    <dgm:pt modelId="{D8F2DB52-EB07-4CA7-A4ED-C2881EBFDC07}" type="pres">
      <dgm:prSet presAssocID="{7047A521-DFE0-427D-9974-0FD097D732CA}" presName="txShp" presStyleLbl="node1" presStyleIdx="4" presStyleCnt="5">
        <dgm:presLayoutVars>
          <dgm:bulletEnabled val="1"/>
        </dgm:presLayoutVars>
      </dgm:prSet>
      <dgm:spPr/>
    </dgm:pt>
  </dgm:ptLst>
  <dgm:cxnLst>
    <dgm:cxn modelId="{CA87C622-6983-4EC0-B5DE-E365EA4C0A55}" type="presOf" srcId="{9ED233F3-1CA0-43E8-A3A8-402CC0596404}" destId="{E263D51C-1AFD-411D-AE38-06F9AAE3B1F7}" srcOrd="0" destOrd="0" presId="urn:microsoft.com/office/officeart/2005/8/layout/vList3"/>
    <dgm:cxn modelId="{DA57EC26-7283-40FF-BF87-5F428421A08D}" type="presOf" srcId="{84740C86-503D-4FF2-9CBE-48C836E7F71F}" destId="{0773C307-FC35-4F29-B92D-CAD050FBDD16}" srcOrd="0" destOrd="0" presId="urn:microsoft.com/office/officeart/2005/8/layout/vList3"/>
    <dgm:cxn modelId="{CC23CE3A-FFBA-4015-9D5C-024564413C0E}" srcId="{DE4C5171-B8CC-41E7-A15C-AF0A3A2556F9}" destId="{84740C86-503D-4FF2-9CBE-48C836E7F71F}" srcOrd="2" destOrd="0" parTransId="{C0BA512C-789C-4A05-9259-919B17C05EAB}" sibTransId="{2B36D73F-9B4D-4DCA-BF7D-0956A6B417F2}"/>
    <dgm:cxn modelId="{A0AECE5F-671A-440B-91F5-E627A1007E0F}" srcId="{DE4C5171-B8CC-41E7-A15C-AF0A3A2556F9}" destId="{7047A521-DFE0-427D-9974-0FD097D732CA}" srcOrd="4" destOrd="0" parTransId="{58D5B75B-A7B5-41DB-9E66-A693C1E3B3BF}" sibTransId="{3E7A3804-425F-48AE-942F-79FC7DA9B25D}"/>
    <dgm:cxn modelId="{DB57B669-2FF2-4A04-97CB-E45E0F68F269}" type="presOf" srcId="{7047A521-DFE0-427D-9974-0FD097D732CA}" destId="{D8F2DB52-EB07-4CA7-A4ED-C2881EBFDC07}" srcOrd="0" destOrd="0" presId="urn:microsoft.com/office/officeart/2005/8/layout/vList3"/>
    <dgm:cxn modelId="{1B927F74-4FB6-41D0-A9B1-8636E7F99AF2}" srcId="{DE4C5171-B8CC-41E7-A15C-AF0A3A2556F9}" destId="{9ED233F3-1CA0-43E8-A3A8-402CC0596404}" srcOrd="3" destOrd="0" parTransId="{66300147-ADD2-4A61-B4AD-922388A18A11}" sibTransId="{F2F79205-93D2-4D94-8337-E9F2DF129627}"/>
    <dgm:cxn modelId="{EE4B9191-7277-4A87-8FDF-8C151EE2F993}" srcId="{DE4C5171-B8CC-41E7-A15C-AF0A3A2556F9}" destId="{6E489408-C774-42AB-AFAA-918A82D972E2}" srcOrd="0" destOrd="0" parTransId="{F1BFA34F-B657-4A93-AFC2-481E6FA3FF73}" sibTransId="{619F7C17-98F1-47AF-BF29-5E45E7FA18D9}"/>
    <dgm:cxn modelId="{4CE8D4B2-9DC6-4040-A1E5-FEFEEA3FD31B}" type="presOf" srcId="{6E489408-C774-42AB-AFAA-918A82D972E2}" destId="{36F9453A-D1E3-4C03-AC7E-566FDB904B94}" srcOrd="0" destOrd="0" presId="urn:microsoft.com/office/officeart/2005/8/layout/vList3"/>
    <dgm:cxn modelId="{DDD5B0E5-5E94-4B57-9C35-F2ACB0692D60}" type="presOf" srcId="{FBCBCB5C-6B34-4352-B78F-DC237BA50A6C}" destId="{AFF88FC1-D171-42B8-962F-ECD0AE18E916}" srcOrd="0" destOrd="0" presId="urn:microsoft.com/office/officeart/2005/8/layout/vList3"/>
    <dgm:cxn modelId="{B961A9EB-718A-4E64-96CC-9A781E89892D}" type="presOf" srcId="{DE4C5171-B8CC-41E7-A15C-AF0A3A2556F9}" destId="{361F3833-6B04-4FFE-B993-9F23C4E13069}" srcOrd="0" destOrd="0" presId="urn:microsoft.com/office/officeart/2005/8/layout/vList3"/>
    <dgm:cxn modelId="{563AE4EC-403E-4A1C-85D8-AF1194F74EA0}" srcId="{DE4C5171-B8CC-41E7-A15C-AF0A3A2556F9}" destId="{FBCBCB5C-6B34-4352-B78F-DC237BA50A6C}" srcOrd="1" destOrd="0" parTransId="{32704F3A-C188-465A-B23A-2B034AD6C9B5}" sibTransId="{9FEB5756-1D40-4E12-80B4-3DDE0962AE09}"/>
    <dgm:cxn modelId="{7F64E8E6-F7ED-4840-9C23-CCA6E12F7CA9}" type="presParOf" srcId="{361F3833-6B04-4FFE-B993-9F23C4E13069}" destId="{A626D5B0-7A7E-4088-BE6B-251C567DF704}" srcOrd="0" destOrd="0" presId="urn:microsoft.com/office/officeart/2005/8/layout/vList3"/>
    <dgm:cxn modelId="{06D9D71E-7E31-4D2B-BD57-8C85FB584590}" type="presParOf" srcId="{A626D5B0-7A7E-4088-BE6B-251C567DF704}" destId="{2D3483F3-ACB8-40A2-A8BF-7322F2742A16}" srcOrd="0" destOrd="0" presId="urn:microsoft.com/office/officeart/2005/8/layout/vList3"/>
    <dgm:cxn modelId="{53C2FD71-E22E-4C52-93B1-0A976BA4532A}" type="presParOf" srcId="{A626D5B0-7A7E-4088-BE6B-251C567DF704}" destId="{36F9453A-D1E3-4C03-AC7E-566FDB904B94}" srcOrd="1" destOrd="0" presId="urn:microsoft.com/office/officeart/2005/8/layout/vList3"/>
    <dgm:cxn modelId="{1134C03A-C6A3-4969-864E-63B7994BA272}" type="presParOf" srcId="{361F3833-6B04-4FFE-B993-9F23C4E13069}" destId="{061E18E1-0A7F-496A-9A75-A5D097E91902}" srcOrd="1" destOrd="0" presId="urn:microsoft.com/office/officeart/2005/8/layout/vList3"/>
    <dgm:cxn modelId="{5B2804FF-E9E9-48D0-A6B3-D541D3EF8785}" type="presParOf" srcId="{361F3833-6B04-4FFE-B993-9F23C4E13069}" destId="{567F43E7-3F8E-42AF-B5AC-243E311442A8}" srcOrd="2" destOrd="0" presId="urn:microsoft.com/office/officeart/2005/8/layout/vList3"/>
    <dgm:cxn modelId="{7BD0A423-0DB2-42D4-B2EC-5B61F09B6464}" type="presParOf" srcId="{567F43E7-3F8E-42AF-B5AC-243E311442A8}" destId="{35ECAAAA-006B-4D15-8657-6D1DF300FE45}" srcOrd="0" destOrd="0" presId="urn:microsoft.com/office/officeart/2005/8/layout/vList3"/>
    <dgm:cxn modelId="{F0A85285-E208-4448-972D-999D0FEA09D1}" type="presParOf" srcId="{567F43E7-3F8E-42AF-B5AC-243E311442A8}" destId="{AFF88FC1-D171-42B8-962F-ECD0AE18E916}" srcOrd="1" destOrd="0" presId="urn:microsoft.com/office/officeart/2005/8/layout/vList3"/>
    <dgm:cxn modelId="{C7353406-4378-4E2D-B175-75E82EEEA858}" type="presParOf" srcId="{361F3833-6B04-4FFE-B993-9F23C4E13069}" destId="{B6DC3FBC-9138-48EB-90AD-B891F90985D4}" srcOrd="3" destOrd="0" presId="urn:microsoft.com/office/officeart/2005/8/layout/vList3"/>
    <dgm:cxn modelId="{FBBCB0CB-FAB4-49B2-B044-C80C069DB4BD}" type="presParOf" srcId="{361F3833-6B04-4FFE-B993-9F23C4E13069}" destId="{CAC43304-83B7-4F50-9D67-AC3305C1D760}" srcOrd="4" destOrd="0" presId="urn:microsoft.com/office/officeart/2005/8/layout/vList3"/>
    <dgm:cxn modelId="{46DF6AA7-BFAE-4405-8373-5A48F2A04DC3}" type="presParOf" srcId="{CAC43304-83B7-4F50-9D67-AC3305C1D760}" destId="{506D0958-5016-420D-B4E0-6364C2728701}" srcOrd="0" destOrd="0" presId="urn:microsoft.com/office/officeart/2005/8/layout/vList3"/>
    <dgm:cxn modelId="{64583796-028A-48CC-97D1-2B759786E0F7}" type="presParOf" srcId="{CAC43304-83B7-4F50-9D67-AC3305C1D760}" destId="{0773C307-FC35-4F29-B92D-CAD050FBDD16}" srcOrd="1" destOrd="0" presId="urn:microsoft.com/office/officeart/2005/8/layout/vList3"/>
    <dgm:cxn modelId="{8C215576-8DBB-49CE-AD1D-92DFF5197CC1}" type="presParOf" srcId="{361F3833-6B04-4FFE-B993-9F23C4E13069}" destId="{37DAD4A1-3CD1-43D9-BEFA-3C39235D3016}" srcOrd="5" destOrd="0" presId="urn:microsoft.com/office/officeart/2005/8/layout/vList3"/>
    <dgm:cxn modelId="{BA4DC8AC-1BC5-40D7-98B1-BF1C65BE5625}" type="presParOf" srcId="{361F3833-6B04-4FFE-B993-9F23C4E13069}" destId="{81649EB7-5809-421C-AA46-670C394FA6A0}" srcOrd="6" destOrd="0" presId="urn:microsoft.com/office/officeart/2005/8/layout/vList3"/>
    <dgm:cxn modelId="{0E8282C7-8415-4DE1-A725-B14D48C89F13}" type="presParOf" srcId="{81649EB7-5809-421C-AA46-670C394FA6A0}" destId="{F0DB08A5-97CD-4701-9AFB-73D056080385}" srcOrd="0" destOrd="0" presId="urn:microsoft.com/office/officeart/2005/8/layout/vList3"/>
    <dgm:cxn modelId="{44641FDD-D418-4C34-B415-4D43EC3E6D56}" type="presParOf" srcId="{81649EB7-5809-421C-AA46-670C394FA6A0}" destId="{E263D51C-1AFD-411D-AE38-06F9AAE3B1F7}" srcOrd="1" destOrd="0" presId="urn:microsoft.com/office/officeart/2005/8/layout/vList3"/>
    <dgm:cxn modelId="{A21CD583-DACE-46BE-9422-AFA96CC7046A}" type="presParOf" srcId="{361F3833-6B04-4FFE-B993-9F23C4E13069}" destId="{4EA8BFCA-ED51-4227-8650-6825DF142E04}" srcOrd="7" destOrd="0" presId="urn:microsoft.com/office/officeart/2005/8/layout/vList3"/>
    <dgm:cxn modelId="{FAF6BB5C-6ECE-4F3A-8031-9F87D44B9FE9}" type="presParOf" srcId="{361F3833-6B04-4FFE-B993-9F23C4E13069}" destId="{68A98E67-D55A-479C-BBDE-B8BDF11D3FEE}" srcOrd="8" destOrd="0" presId="urn:microsoft.com/office/officeart/2005/8/layout/vList3"/>
    <dgm:cxn modelId="{C7F8B986-08CB-4F07-B51B-0A7BC66FE510}" type="presParOf" srcId="{68A98E67-D55A-479C-BBDE-B8BDF11D3FEE}" destId="{EEC33ACC-B47A-4517-A760-00C444D0D46F}" srcOrd="0" destOrd="0" presId="urn:microsoft.com/office/officeart/2005/8/layout/vList3"/>
    <dgm:cxn modelId="{27D2A4D4-E2BE-4452-8655-6876F5ED033A}" type="presParOf" srcId="{68A98E67-D55A-479C-BBDE-B8BDF11D3FEE}" destId="{D8F2DB52-EB07-4CA7-A4ED-C2881EBFDC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4C5171-B8CC-41E7-A15C-AF0A3A2556F9}" type="doc">
      <dgm:prSet loTypeId="urn:microsoft.com/office/officeart/2005/8/layout/vList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SI"/>
        </a:p>
      </dgm:t>
    </dgm:pt>
    <dgm:pt modelId="{6E489408-C774-42AB-AFAA-918A82D972E2}">
      <dgm:prSet phldrT="[Text]" phldr="0" custT="1"/>
      <dgm:spPr>
        <a:solidFill>
          <a:srgbClr val="16AA94"/>
        </a:solidFill>
      </dgm:spPr>
      <dgm:t>
        <a:bodyPr/>
        <a:lstStyle/>
        <a:p>
          <a:r>
            <a:rPr lang="sl-SI" sz="1600" dirty="0">
              <a:solidFill>
                <a:schemeClr val="bg1"/>
              </a:solidFill>
              <a:latin typeface="Segoe UI Variable Text Semibold" pitchFamily="2" charset="0"/>
            </a:rPr>
            <a:t>Pilotna območja </a:t>
          </a:r>
          <a:br>
            <a:rPr lang="sl-SI" sz="1600" dirty="0">
              <a:solidFill>
                <a:schemeClr val="bg1"/>
              </a:solidFill>
              <a:latin typeface="Segoe UI Variable Display Semil" pitchFamily="2" charset="0"/>
            </a:rPr>
          </a:br>
          <a:r>
            <a:rPr lang="sl-SI" sz="1600" dirty="0">
              <a:solidFill>
                <a:schemeClr val="bg1"/>
              </a:solidFill>
              <a:latin typeface="Segoe UI Variable Display Semil" pitchFamily="2" charset="0"/>
            </a:rPr>
            <a:t>(končni rezultat)</a:t>
          </a:r>
          <a:endParaRPr lang="en-SI" sz="1600" dirty="0">
            <a:solidFill>
              <a:schemeClr val="bg1"/>
            </a:solidFill>
            <a:latin typeface="Segoe UI Variable Display Semil" pitchFamily="2" charset="0"/>
          </a:endParaRPr>
        </a:p>
      </dgm:t>
    </dgm:pt>
    <dgm:pt modelId="{F1BFA34F-B657-4A93-AFC2-481E6FA3FF73}" type="parTrans" cxnId="{EE4B9191-7277-4A87-8FDF-8C151EE2F993}">
      <dgm:prSet/>
      <dgm:spPr/>
      <dgm:t>
        <a:bodyPr/>
        <a:lstStyle/>
        <a:p>
          <a:endParaRPr lang="en-SI">
            <a:solidFill>
              <a:srgbClr val="04A0DC"/>
            </a:solidFill>
          </a:endParaRPr>
        </a:p>
      </dgm:t>
    </dgm:pt>
    <dgm:pt modelId="{619F7C17-98F1-47AF-BF29-5E45E7FA18D9}" type="sibTrans" cxnId="{EE4B9191-7277-4A87-8FDF-8C151EE2F993}">
      <dgm:prSet/>
      <dgm:spPr/>
      <dgm:t>
        <a:bodyPr/>
        <a:lstStyle/>
        <a:p>
          <a:endParaRPr lang="en-SI">
            <a:solidFill>
              <a:srgbClr val="04A0DC"/>
            </a:solidFill>
          </a:endParaRPr>
        </a:p>
      </dgm:t>
    </dgm:pt>
    <dgm:pt modelId="{FBCBCB5C-6B34-4352-B78F-DC237BA50A6C}">
      <dgm:prSet phldrT="[Text]" phldr="0" custT="1"/>
      <dgm:spPr>
        <a:solidFill>
          <a:srgbClr val="14B8B7"/>
        </a:solidFill>
      </dgm:spPr>
      <dgm:t>
        <a:bodyPr/>
        <a:lstStyle/>
        <a:p>
          <a:r>
            <a:rPr lang="sl-SI" sz="1600" dirty="0">
              <a:solidFill>
                <a:schemeClr val="bg1"/>
              </a:solidFill>
              <a:latin typeface="Segoe UI Variable Text Semibold" pitchFamily="2" charset="0"/>
            </a:rPr>
            <a:t>Priročnik </a:t>
          </a:r>
          <a:br>
            <a:rPr lang="sl-SI" sz="1600" dirty="0">
              <a:solidFill>
                <a:schemeClr val="bg1"/>
              </a:solidFill>
              <a:latin typeface="Segoe UI Variable Text Semibold" pitchFamily="2" charset="0"/>
            </a:rPr>
          </a:br>
          <a:r>
            <a:rPr lang="sl-SI" sz="1600" dirty="0">
              <a:solidFill>
                <a:schemeClr val="bg1"/>
              </a:solidFill>
              <a:latin typeface="Segoe UI Variable Display Semil" pitchFamily="2" charset="0"/>
            </a:rPr>
            <a:t>(končni rezultat)</a:t>
          </a:r>
          <a:endParaRPr lang="en-SI" sz="1600" dirty="0">
            <a:solidFill>
              <a:schemeClr val="bg1"/>
            </a:solidFill>
            <a:latin typeface="Segoe UI Variable Text Semibold" pitchFamily="2" charset="0"/>
          </a:endParaRPr>
        </a:p>
      </dgm:t>
    </dgm:pt>
    <dgm:pt modelId="{32704F3A-C188-465A-B23A-2B034AD6C9B5}" type="parTrans" cxnId="{563AE4EC-403E-4A1C-85D8-AF1194F74EA0}">
      <dgm:prSet/>
      <dgm:spPr/>
      <dgm:t>
        <a:bodyPr/>
        <a:lstStyle/>
        <a:p>
          <a:endParaRPr lang="en-SI">
            <a:solidFill>
              <a:srgbClr val="04A0DC"/>
            </a:solidFill>
          </a:endParaRPr>
        </a:p>
      </dgm:t>
    </dgm:pt>
    <dgm:pt modelId="{9FEB5756-1D40-4E12-80B4-3DDE0962AE09}" type="sibTrans" cxnId="{563AE4EC-403E-4A1C-85D8-AF1194F74EA0}">
      <dgm:prSet/>
      <dgm:spPr/>
      <dgm:t>
        <a:bodyPr/>
        <a:lstStyle/>
        <a:p>
          <a:endParaRPr lang="en-SI">
            <a:solidFill>
              <a:srgbClr val="04A0DC"/>
            </a:solidFill>
          </a:endParaRPr>
        </a:p>
      </dgm:t>
    </dgm:pt>
    <dgm:pt modelId="{84740C86-503D-4FF2-9CBE-48C836E7F71F}">
      <dgm:prSet phldrT="[Text]" custT="1"/>
      <dgm:spPr>
        <a:solidFill>
          <a:srgbClr val="12AEC6"/>
        </a:solidFill>
      </dgm:spPr>
      <dgm:t>
        <a:bodyPr/>
        <a:lstStyle/>
        <a:p>
          <a:r>
            <a:rPr lang="sl-SI" sz="1600" dirty="0">
              <a:solidFill>
                <a:schemeClr val="bg1"/>
              </a:solidFill>
              <a:latin typeface="Segoe UI Variable Text Semibold" pitchFamily="2" charset="0"/>
            </a:rPr>
            <a:t>Poudarki</a:t>
          </a:r>
          <a:endParaRPr lang="en-SI" sz="1600" dirty="0">
            <a:solidFill>
              <a:srgbClr val="04A0DC"/>
            </a:solidFill>
          </a:endParaRPr>
        </a:p>
      </dgm:t>
    </dgm:pt>
    <dgm:pt modelId="{C0BA512C-789C-4A05-9259-919B17C05EAB}" type="parTrans" cxnId="{CC23CE3A-FFBA-4015-9D5C-024564413C0E}">
      <dgm:prSet/>
      <dgm:spPr/>
      <dgm:t>
        <a:bodyPr/>
        <a:lstStyle/>
        <a:p>
          <a:endParaRPr lang="en-SI">
            <a:solidFill>
              <a:srgbClr val="04A0DC"/>
            </a:solidFill>
          </a:endParaRPr>
        </a:p>
      </dgm:t>
    </dgm:pt>
    <dgm:pt modelId="{2B36D73F-9B4D-4DCA-BF7D-0956A6B417F2}" type="sibTrans" cxnId="{CC23CE3A-FFBA-4015-9D5C-024564413C0E}">
      <dgm:prSet/>
      <dgm:spPr/>
      <dgm:t>
        <a:bodyPr/>
        <a:lstStyle/>
        <a:p>
          <a:endParaRPr lang="en-SI">
            <a:solidFill>
              <a:srgbClr val="04A0DC"/>
            </a:solidFill>
          </a:endParaRPr>
        </a:p>
      </dgm:t>
    </dgm:pt>
    <dgm:pt modelId="{9ED233F3-1CA0-43E8-A3A8-402CC0596404}">
      <dgm:prSet custT="1"/>
      <dgm:spPr>
        <a:solidFill>
          <a:srgbClr val="0F9ED5"/>
        </a:solidFill>
      </dgm:spPr>
      <dgm:t>
        <a:bodyPr/>
        <a:lstStyle/>
        <a:p>
          <a:r>
            <a:rPr lang="sl-SI" sz="1600" dirty="0">
              <a:solidFill>
                <a:schemeClr val="bg1"/>
              </a:solidFill>
              <a:latin typeface="Segoe UI Variable Text Semibold" pitchFamily="2" charset="0"/>
            </a:rPr>
            <a:t>Zaključki in pogled naprej</a:t>
          </a:r>
          <a:endParaRPr lang="en-SI" sz="1600" dirty="0">
            <a:solidFill>
              <a:schemeClr val="bg1"/>
            </a:solidFill>
            <a:latin typeface="Segoe UI Variable Text Semibold" pitchFamily="2" charset="0"/>
          </a:endParaRPr>
        </a:p>
      </dgm:t>
    </dgm:pt>
    <dgm:pt modelId="{66300147-ADD2-4A61-B4AD-922388A18A11}" type="parTrans" cxnId="{1B927F74-4FB6-41D0-A9B1-8636E7F99AF2}">
      <dgm:prSet/>
      <dgm:spPr/>
      <dgm:t>
        <a:bodyPr/>
        <a:lstStyle/>
        <a:p>
          <a:endParaRPr lang="en-SI">
            <a:solidFill>
              <a:srgbClr val="04A0DC"/>
            </a:solidFill>
          </a:endParaRPr>
        </a:p>
      </dgm:t>
    </dgm:pt>
    <dgm:pt modelId="{F2F79205-93D2-4D94-8337-E9F2DF129627}" type="sibTrans" cxnId="{1B927F74-4FB6-41D0-A9B1-8636E7F99AF2}">
      <dgm:prSet/>
      <dgm:spPr/>
      <dgm:t>
        <a:bodyPr/>
        <a:lstStyle/>
        <a:p>
          <a:endParaRPr lang="en-SI">
            <a:solidFill>
              <a:srgbClr val="04A0DC"/>
            </a:solidFill>
          </a:endParaRPr>
        </a:p>
      </dgm:t>
    </dgm:pt>
    <dgm:pt modelId="{33626719-0CFF-4E4E-9FC6-7270BE1E92D9}">
      <dgm:prSet/>
      <dgm:spPr>
        <a:noFill/>
      </dgm:spPr>
      <dgm:t>
        <a:bodyPr/>
        <a:lstStyle/>
        <a:p>
          <a:endParaRPr lang="en-SI" dirty="0">
            <a:solidFill>
              <a:srgbClr val="04A0DC"/>
            </a:solidFill>
          </a:endParaRPr>
        </a:p>
      </dgm:t>
    </dgm:pt>
    <dgm:pt modelId="{3C6E0499-254E-4F6F-BCF0-533C0B916838}" type="parTrans" cxnId="{31984E93-9B3C-4897-B24F-3D3E7B4EB06F}">
      <dgm:prSet/>
      <dgm:spPr/>
      <dgm:t>
        <a:bodyPr/>
        <a:lstStyle/>
        <a:p>
          <a:endParaRPr lang="en-SI">
            <a:solidFill>
              <a:srgbClr val="04A0DC"/>
            </a:solidFill>
          </a:endParaRPr>
        </a:p>
      </dgm:t>
    </dgm:pt>
    <dgm:pt modelId="{4038F3DD-95D7-4A37-B0B2-B350ABDE5957}" type="sibTrans" cxnId="{31984E93-9B3C-4897-B24F-3D3E7B4EB06F}">
      <dgm:prSet/>
      <dgm:spPr/>
      <dgm:t>
        <a:bodyPr/>
        <a:lstStyle/>
        <a:p>
          <a:endParaRPr lang="en-SI">
            <a:solidFill>
              <a:srgbClr val="04A0DC"/>
            </a:solidFill>
          </a:endParaRPr>
        </a:p>
      </dgm:t>
    </dgm:pt>
    <dgm:pt modelId="{361F3833-6B04-4FFE-B993-9F23C4E13069}" type="pres">
      <dgm:prSet presAssocID="{DE4C5171-B8CC-41E7-A15C-AF0A3A2556F9}" presName="linearFlow" presStyleCnt="0">
        <dgm:presLayoutVars>
          <dgm:dir/>
          <dgm:resizeHandles val="exact"/>
        </dgm:presLayoutVars>
      </dgm:prSet>
      <dgm:spPr/>
    </dgm:pt>
    <dgm:pt modelId="{A626D5B0-7A7E-4088-BE6B-251C567DF704}" type="pres">
      <dgm:prSet presAssocID="{6E489408-C774-42AB-AFAA-918A82D972E2}" presName="composite" presStyleCnt="0"/>
      <dgm:spPr/>
    </dgm:pt>
    <dgm:pt modelId="{2D3483F3-ACB8-40A2-A8BF-7322F2742A16}" type="pres">
      <dgm:prSet presAssocID="{6E489408-C774-42AB-AFAA-918A82D972E2}" presName="imgShp" presStyleLbl="fgImgPlace1" presStyleIdx="0" presStyleCnt="5"/>
      <dgm:spPr>
        <a:solidFill>
          <a:srgbClr val="BAE0DD"/>
        </a:solidFill>
      </dgm:spPr>
    </dgm:pt>
    <dgm:pt modelId="{36F9453A-D1E3-4C03-AC7E-566FDB904B94}" type="pres">
      <dgm:prSet presAssocID="{6E489408-C774-42AB-AFAA-918A82D972E2}" presName="txShp" presStyleLbl="node1" presStyleIdx="0" presStyleCnt="5">
        <dgm:presLayoutVars>
          <dgm:bulletEnabled val="1"/>
        </dgm:presLayoutVars>
      </dgm:prSet>
      <dgm:spPr/>
    </dgm:pt>
    <dgm:pt modelId="{061E18E1-0A7F-496A-9A75-A5D097E91902}" type="pres">
      <dgm:prSet presAssocID="{619F7C17-98F1-47AF-BF29-5E45E7FA18D9}" presName="spacing" presStyleCnt="0"/>
      <dgm:spPr/>
    </dgm:pt>
    <dgm:pt modelId="{567F43E7-3F8E-42AF-B5AC-243E311442A8}" type="pres">
      <dgm:prSet presAssocID="{FBCBCB5C-6B34-4352-B78F-DC237BA50A6C}" presName="composite" presStyleCnt="0"/>
      <dgm:spPr/>
    </dgm:pt>
    <dgm:pt modelId="{35ECAAAA-006B-4D15-8657-6D1DF300FE45}" type="pres">
      <dgm:prSet presAssocID="{FBCBCB5C-6B34-4352-B78F-DC237BA50A6C}" presName="imgShp" presStyleLbl="fgImgPlace1" presStyleIdx="1" presStyleCnt="5"/>
      <dgm:spPr>
        <a:solidFill>
          <a:srgbClr val="C5E4E8"/>
        </a:solidFill>
      </dgm:spPr>
    </dgm:pt>
    <dgm:pt modelId="{AFF88FC1-D171-42B8-962F-ECD0AE18E916}" type="pres">
      <dgm:prSet presAssocID="{FBCBCB5C-6B34-4352-B78F-DC237BA50A6C}" presName="txShp" presStyleLbl="node1" presStyleIdx="1" presStyleCnt="5">
        <dgm:presLayoutVars>
          <dgm:bulletEnabled val="1"/>
        </dgm:presLayoutVars>
      </dgm:prSet>
      <dgm:spPr/>
    </dgm:pt>
    <dgm:pt modelId="{B6DC3FBC-9138-48EB-90AD-B891F90985D4}" type="pres">
      <dgm:prSet presAssocID="{9FEB5756-1D40-4E12-80B4-3DDE0962AE09}" presName="spacing" presStyleCnt="0"/>
      <dgm:spPr/>
    </dgm:pt>
    <dgm:pt modelId="{CAC43304-83B7-4F50-9D67-AC3305C1D760}" type="pres">
      <dgm:prSet presAssocID="{84740C86-503D-4FF2-9CBE-48C836E7F71F}" presName="composite" presStyleCnt="0"/>
      <dgm:spPr/>
    </dgm:pt>
    <dgm:pt modelId="{506D0958-5016-420D-B4E0-6364C2728701}" type="pres">
      <dgm:prSet presAssocID="{84740C86-503D-4FF2-9CBE-48C836E7F71F}" presName="imgShp" presStyleLbl="fgImgPlace1" presStyleIdx="2" presStyleCnt="5"/>
      <dgm:spPr>
        <a:solidFill>
          <a:srgbClr val="BBDBE8"/>
        </a:solidFill>
      </dgm:spPr>
    </dgm:pt>
    <dgm:pt modelId="{0773C307-FC35-4F29-B92D-CAD050FBDD16}" type="pres">
      <dgm:prSet presAssocID="{84740C86-503D-4FF2-9CBE-48C836E7F71F}" presName="txShp" presStyleLbl="node1" presStyleIdx="2" presStyleCnt="5">
        <dgm:presLayoutVars>
          <dgm:bulletEnabled val="1"/>
        </dgm:presLayoutVars>
      </dgm:prSet>
      <dgm:spPr/>
    </dgm:pt>
    <dgm:pt modelId="{37DAD4A1-3CD1-43D9-BEFA-3C39235D3016}" type="pres">
      <dgm:prSet presAssocID="{2B36D73F-9B4D-4DCA-BF7D-0956A6B417F2}" presName="spacing" presStyleCnt="0"/>
      <dgm:spPr/>
    </dgm:pt>
    <dgm:pt modelId="{81649EB7-5809-421C-AA46-670C394FA6A0}" type="pres">
      <dgm:prSet presAssocID="{9ED233F3-1CA0-43E8-A3A8-402CC0596404}" presName="composite" presStyleCnt="0"/>
      <dgm:spPr/>
    </dgm:pt>
    <dgm:pt modelId="{F0DB08A5-97CD-4701-9AFB-73D056080385}" type="pres">
      <dgm:prSet presAssocID="{9ED233F3-1CA0-43E8-A3A8-402CC0596404}" presName="imgShp" presStyleLbl="fgImgPlace1" presStyleIdx="3" presStyleCnt="5"/>
      <dgm:spPr>
        <a:solidFill>
          <a:srgbClr val="BCD6EB"/>
        </a:solidFill>
      </dgm:spPr>
    </dgm:pt>
    <dgm:pt modelId="{E263D51C-1AFD-411D-AE38-06F9AAE3B1F7}" type="pres">
      <dgm:prSet presAssocID="{9ED233F3-1CA0-43E8-A3A8-402CC0596404}" presName="txShp" presStyleLbl="node1" presStyleIdx="3" presStyleCnt="5">
        <dgm:presLayoutVars>
          <dgm:bulletEnabled val="1"/>
        </dgm:presLayoutVars>
      </dgm:prSet>
      <dgm:spPr/>
    </dgm:pt>
    <dgm:pt modelId="{4EA8BFCA-ED51-4227-8650-6825DF142E04}" type="pres">
      <dgm:prSet presAssocID="{F2F79205-93D2-4D94-8337-E9F2DF129627}" presName="spacing" presStyleCnt="0"/>
      <dgm:spPr/>
    </dgm:pt>
    <dgm:pt modelId="{1A602B5D-9727-4F0D-BF36-15558BD9240C}" type="pres">
      <dgm:prSet presAssocID="{33626719-0CFF-4E4E-9FC6-7270BE1E92D9}" presName="composite" presStyleCnt="0"/>
      <dgm:spPr/>
    </dgm:pt>
    <dgm:pt modelId="{DFB26458-C1A0-452C-83FA-F167B77352E0}" type="pres">
      <dgm:prSet presAssocID="{33626719-0CFF-4E4E-9FC6-7270BE1E92D9}" presName="imgShp" presStyleLbl="fgImgPlace1" presStyleIdx="4" presStyleCnt="5"/>
      <dgm:spPr>
        <a:noFill/>
      </dgm:spPr>
    </dgm:pt>
    <dgm:pt modelId="{DFCED615-5ACD-4752-B732-7B05DFAFE541}" type="pres">
      <dgm:prSet presAssocID="{33626719-0CFF-4E4E-9FC6-7270BE1E92D9}" presName="txShp" presStyleLbl="node1" presStyleIdx="4" presStyleCnt="5">
        <dgm:presLayoutVars>
          <dgm:bulletEnabled val="1"/>
        </dgm:presLayoutVars>
      </dgm:prSet>
      <dgm:spPr/>
    </dgm:pt>
  </dgm:ptLst>
  <dgm:cxnLst>
    <dgm:cxn modelId="{CA87C622-6983-4EC0-B5DE-E365EA4C0A55}" type="presOf" srcId="{9ED233F3-1CA0-43E8-A3A8-402CC0596404}" destId="{E263D51C-1AFD-411D-AE38-06F9AAE3B1F7}" srcOrd="0" destOrd="0" presId="urn:microsoft.com/office/officeart/2005/8/layout/vList3"/>
    <dgm:cxn modelId="{DA57EC26-7283-40FF-BF87-5F428421A08D}" type="presOf" srcId="{84740C86-503D-4FF2-9CBE-48C836E7F71F}" destId="{0773C307-FC35-4F29-B92D-CAD050FBDD16}" srcOrd="0" destOrd="0" presId="urn:microsoft.com/office/officeart/2005/8/layout/vList3"/>
    <dgm:cxn modelId="{CC23CE3A-FFBA-4015-9D5C-024564413C0E}" srcId="{DE4C5171-B8CC-41E7-A15C-AF0A3A2556F9}" destId="{84740C86-503D-4FF2-9CBE-48C836E7F71F}" srcOrd="2" destOrd="0" parTransId="{C0BA512C-789C-4A05-9259-919B17C05EAB}" sibTransId="{2B36D73F-9B4D-4DCA-BF7D-0956A6B417F2}"/>
    <dgm:cxn modelId="{51BA495F-3199-456A-84EF-CDE80CD421A2}" type="presOf" srcId="{33626719-0CFF-4E4E-9FC6-7270BE1E92D9}" destId="{DFCED615-5ACD-4752-B732-7B05DFAFE541}" srcOrd="0" destOrd="0" presId="urn:microsoft.com/office/officeart/2005/8/layout/vList3"/>
    <dgm:cxn modelId="{1B927F74-4FB6-41D0-A9B1-8636E7F99AF2}" srcId="{DE4C5171-B8CC-41E7-A15C-AF0A3A2556F9}" destId="{9ED233F3-1CA0-43E8-A3A8-402CC0596404}" srcOrd="3" destOrd="0" parTransId="{66300147-ADD2-4A61-B4AD-922388A18A11}" sibTransId="{F2F79205-93D2-4D94-8337-E9F2DF129627}"/>
    <dgm:cxn modelId="{EE4B9191-7277-4A87-8FDF-8C151EE2F993}" srcId="{DE4C5171-B8CC-41E7-A15C-AF0A3A2556F9}" destId="{6E489408-C774-42AB-AFAA-918A82D972E2}" srcOrd="0" destOrd="0" parTransId="{F1BFA34F-B657-4A93-AFC2-481E6FA3FF73}" sibTransId="{619F7C17-98F1-47AF-BF29-5E45E7FA18D9}"/>
    <dgm:cxn modelId="{31984E93-9B3C-4897-B24F-3D3E7B4EB06F}" srcId="{DE4C5171-B8CC-41E7-A15C-AF0A3A2556F9}" destId="{33626719-0CFF-4E4E-9FC6-7270BE1E92D9}" srcOrd="4" destOrd="0" parTransId="{3C6E0499-254E-4F6F-BCF0-533C0B916838}" sibTransId="{4038F3DD-95D7-4A37-B0B2-B350ABDE5957}"/>
    <dgm:cxn modelId="{4CE8D4B2-9DC6-4040-A1E5-FEFEEA3FD31B}" type="presOf" srcId="{6E489408-C774-42AB-AFAA-918A82D972E2}" destId="{36F9453A-D1E3-4C03-AC7E-566FDB904B94}" srcOrd="0" destOrd="0" presId="urn:microsoft.com/office/officeart/2005/8/layout/vList3"/>
    <dgm:cxn modelId="{DDD5B0E5-5E94-4B57-9C35-F2ACB0692D60}" type="presOf" srcId="{FBCBCB5C-6B34-4352-B78F-DC237BA50A6C}" destId="{AFF88FC1-D171-42B8-962F-ECD0AE18E916}" srcOrd="0" destOrd="0" presId="urn:microsoft.com/office/officeart/2005/8/layout/vList3"/>
    <dgm:cxn modelId="{B961A9EB-718A-4E64-96CC-9A781E89892D}" type="presOf" srcId="{DE4C5171-B8CC-41E7-A15C-AF0A3A2556F9}" destId="{361F3833-6B04-4FFE-B993-9F23C4E13069}" srcOrd="0" destOrd="0" presId="urn:microsoft.com/office/officeart/2005/8/layout/vList3"/>
    <dgm:cxn modelId="{563AE4EC-403E-4A1C-85D8-AF1194F74EA0}" srcId="{DE4C5171-B8CC-41E7-A15C-AF0A3A2556F9}" destId="{FBCBCB5C-6B34-4352-B78F-DC237BA50A6C}" srcOrd="1" destOrd="0" parTransId="{32704F3A-C188-465A-B23A-2B034AD6C9B5}" sibTransId="{9FEB5756-1D40-4E12-80B4-3DDE0962AE09}"/>
    <dgm:cxn modelId="{7F64E8E6-F7ED-4840-9C23-CCA6E12F7CA9}" type="presParOf" srcId="{361F3833-6B04-4FFE-B993-9F23C4E13069}" destId="{A626D5B0-7A7E-4088-BE6B-251C567DF704}" srcOrd="0" destOrd="0" presId="urn:microsoft.com/office/officeart/2005/8/layout/vList3"/>
    <dgm:cxn modelId="{06D9D71E-7E31-4D2B-BD57-8C85FB584590}" type="presParOf" srcId="{A626D5B0-7A7E-4088-BE6B-251C567DF704}" destId="{2D3483F3-ACB8-40A2-A8BF-7322F2742A16}" srcOrd="0" destOrd="0" presId="urn:microsoft.com/office/officeart/2005/8/layout/vList3"/>
    <dgm:cxn modelId="{53C2FD71-E22E-4C52-93B1-0A976BA4532A}" type="presParOf" srcId="{A626D5B0-7A7E-4088-BE6B-251C567DF704}" destId="{36F9453A-D1E3-4C03-AC7E-566FDB904B94}" srcOrd="1" destOrd="0" presId="urn:microsoft.com/office/officeart/2005/8/layout/vList3"/>
    <dgm:cxn modelId="{1134C03A-C6A3-4969-864E-63B7994BA272}" type="presParOf" srcId="{361F3833-6B04-4FFE-B993-9F23C4E13069}" destId="{061E18E1-0A7F-496A-9A75-A5D097E91902}" srcOrd="1" destOrd="0" presId="urn:microsoft.com/office/officeart/2005/8/layout/vList3"/>
    <dgm:cxn modelId="{5B2804FF-E9E9-48D0-A6B3-D541D3EF8785}" type="presParOf" srcId="{361F3833-6B04-4FFE-B993-9F23C4E13069}" destId="{567F43E7-3F8E-42AF-B5AC-243E311442A8}" srcOrd="2" destOrd="0" presId="urn:microsoft.com/office/officeart/2005/8/layout/vList3"/>
    <dgm:cxn modelId="{7BD0A423-0DB2-42D4-B2EC-5B61F09B6464}" type="presParOf" srcId="{567F43E7-3F8E-42AF-B5AC-243E311442A8}" destId="{35ECAAAA-006B-4D15-8657-6D1DF300FE45}" srcOrd="0" destOrd="0" presId="urn:microsoft.com/office/officeart/2005/8/layout/vList3"/>
    <dgm:cxn modelId="{F0A85285-E208-4448-972D-999D0FEA09D1}" type="presParOf" srcId="{567F43E7-3F8E-42AF-B5AC-243E311442A8}" destId="{AFF88FC1-D171-42B8-962F-ECD0AE18E916}" srcOrd="1" destOrd="0" presId="urn:microsoft.com/office/officeart/2005/8/layout/vList3"/>
    <dgm:cxn modelId="{C7353406-4378-4E2D-B175-75E82EEEA858}" type="presParOf" srcId="{361F3833-6B04-4FFE-B993-9F23C4E13069}" destId="{B6DC3FBC-9138-48EB-90AD-B891F90985D4}" srcOrd="3" destOrd="0" presId="urn:microsoft.com/office/officeart/2005/8/layout/vList3"/>
    <dgm:cxn modelId="{FBBCB0CB-FAB4-49B2-B044-C80C069DB4BD}" type="presParOf" srcId="{361F3833-6B04-4FFE-B993-9F23C4E13069}" destId="{CAC43304-83B7-4F50-9D67-AC3305C1D760}" srcOrd="4" destOrd="0" presId="urn:microsoft.com/office/officeart/2005/8/layout/vList3"/>
    <dgm:cxn modelId="{46DF6AA7-BFAE-4405-8373-5A48F2A04DC3}" type="presParOf" srcId="{CAC43304-83B7-4F50-9D67-AC3305C1D760}" destId="{506D0958-5016-420D-B4E0-6364C2728701}" srcOrd="0" destOrd="0" presId="urn:microsoft.com/office/officeart/2005/8/layout/vList3"/>
    <dgm:cxn modelId="{64583796-028A-48CC-97D1-2B759786E0F7}" type="presParOf" srcId="{CAC43304-83B7-4F50-9D67-AC3305C1D760}" destId="{0773C307-FC35-4F29-B92D-CAD050FBDD16}" srcOrd="1" destOrd="0" presId="urn:microsoft.com/office/officeart/2005/8/layout/vList3"/>
    <dgm:cxn modelId="{8C215576-8DBB-49CE-AD1D-92DFF5197CC1}" type="presParOf" srcId="{361F3833-6B04-4FFE-B993-9F23C4E13069}" destId="{37DAD4A1-3CD1-43D9-BEFA-3C39235D3016}" srcOrd="5" destOrd="0" presId="urn:microsoft.com/office/officeart/2005/8/layout/vList3"/>
    <dgm:cxn modelId="{BA4DC8AC-1BC5-40D7-98B1-BF1C65BE5625}" type="presParOf" srcId="{361F3833-6B04-4FFE-B993-9F23C4E13069}" destId="{81649EB7-5809-421C-AA46-670C394FA6A0}" srcOrd="6" destOrd="0" presId="urn:microsoft.com/office/officeart/2005/8/layout/vList3"/>
    <dgm:cxn modelId="{0E8282C7-8415-4DE1-A725-B14D48C89F13}" type="presParOf" srcId="{81649EB7-5809-421C-AA46-670C394FA6A0}" destId="{F0DB08A5-97CD-4701-9AFB-73D056080385}" srcOrd="0" destOrd="0" presId="urn:microsoft.com/office/officeart/2005/8/layout/vList3"/>
    <dgm:cxn modelId="{44641FDD-D418-4C34-B415-4D43EC3E6D56}" type="presParOf" srcId="{81649EB7-5809-421C-AA46-670C394FA6A0}" destId="{E263D51C-1AFD-411D-AE38-06F9AAE3B1F7}" srcOrd="1" destOrd="0" presId="urn:microsoft.com/office/officeart/2005/8/layout/vList3"/>
    <dgm:cxn modelId="{A21CD583-DACE-46BE-9422-AFA96CC7046A}" type="presParOf" srcId="{361F3833-6B04-4FFE-B993-9F23C4E13069}" destId="{4EA8BFCA-ED51-4227-8650-6825DF142E04}" srcOrd="7" destOrd="0" presId="urn:microsoft.com/office/officeart/2005/8/layout/vList3"/>
    <dgm:cxn modelId="{755C06EE-483A-4CA2-8A79-1E295787FD70}" type="presParOf" srcId="{361F3833-6B04-4FFE-B993-9F23C4E13069}" destId="{1A602B5D-9727-4F0D-BF36-15558BD9240C}" srcOrd="8" destOrd="0" presId="urn:microsoft.com/office/officeart/2005/8/layout/vList3"/>
    <dgm:cxn modelId="{9615682B-AE9C-4194-9388-580144B8D255}" type="presParOf" srcId="{1A602B5D-9727-4F0D-BF36-15558BD9240C}" destId="{DFB26458-C1A0-452C-83FA-F167B77352E0}" srcOrd="0" destOrd="0" presId="urn:microsoft.com/office/officeart/2005/8/layout/vList3"/>
    <dgm:cxn modelId="{BB141968-9CF2-4AEC-B947-89DE6C35B97B}" type="presParOf" srcId="{1A602B5D-9727-4F0D-BF36-15558BD9240C}" destId="{DFCED615-5ACD-4752-B732-7B05DFAFE5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C3374A-851A-44F4-BE8C-28A77CAAD5BE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SI"/>
        </a:p>
      </dgm:t>
    </dgm:pt>
    <dgm:pt modelId="{6ABB6D0C-32FE-46DB-829C-34FAD2863DAF}">
      <dgm:prSet phldrT="[Text]" phldr="0" custT="1"/>
      <dgm:spPr>
        <a:solidFill>
          <a:srgbClr val="18905C"/>
        </a:solidFill>
      </dgm:spPr>
      <dgm:t>
        <a:bodyPr/>
        <a:lstStyle/>
        <a:p>
          <a:r>
            <a:rPr lang="sl-SI" sz="1200" noProof="0" dirty="0">
              <a:latin typeface="Segoe UI Variable Text Semibold" pitchFamily="2" charset="0"/>
            </a:rPr>
            <a:t>FAZA 1: Širši nabor potencialno primernih zemljišč</a:t>
          </a:r>
        </a:p>
      </dgm:t>
    </dgm:pt>
    <dgm:pt modelId="{171FE8D7-3FFE-45D9-A7CC-F70A002C398E}" type="parTrans" cxnId="{03A0048E-4792-4F9E-B39B-49A7637E87E0}">
      <dgm:prSet/>
      <dgm:spPr/>
      <dgm:t>
        <a:bodyPr/>
        <a:lstStyle/>
        <a:p>
          <a:endParaRPr lang="en-SI"/>
        </a:p>
      </dgm:t>
    </dgm:pt>
    <dgm:pt modelId="{08C4B3E2-B88A-474D-80A7-48727D6922AB}" type="sibTrans" cxnId="{03A0048E-4792-4F9E-B39B-49A7637E87E0}">
      <dgm:prSet/>
      <dgm:spPr/>
      <dgm:t>
        <a:bodyPr/>
        <a:lstStyle/>
        <a:p>
          <a:endParaRPr lang="en-SI"/>
        </a:p>
      </dgm:t>
    </dgm:pt>
    <dgm:pt modelId="{7A77DCC2-A79B-4F3C-86EC-7426B6EB488A}">
      <dgm:prSet custT="1"/>
      <dgm:spPr/>
      <dgm:t>
        <a:bodyPr/>
        <a:lstStyle/>
        <a:p>
          <a:pPr>
            <a:buFontTx/>
            <a:buNone/>
          </a:pPr>
          <a:r>
            <a:rPr lang="sl-SI" sz="1200" noProof="0" dirty="0">
              <a:latin typeface="Segoe UI Variable Display Semil" pitchFamily="2" charset="0"/>
            </a:rPr>
            <a:t>Začetni kriteriji: </a:t>
          </a:r>
        </a:p>
      </dgm:t>
    </dgm:pt>
    <dgm:pt modelId="{26BAB1DD-99B9-43EB-A784-EA9CC818973F}" type="parTrans" cxnId="{387F110C-3987-4D69-9B31-AF90942D2F61}">
      <dgm:prSet/>
      <dgm:spPr/>
      <dgm:t>
        <a:bodyPr/>
        <a:lstStyle/>
        <a:p>
          <a:endParaRPr lang="en-SI"/>
        </a:p>
      </dgm:t>
    </dgm:pt>
    <dgm:pt modelId="{8C71DC4D-C016-4A4C-9D13-E8054C1CAF65}" type="sibTrans" cxnId="{387F110C-3987-4D69-9B31-AF90942D2F61}">
      <dgm:prSet/>
      <dgm:spPr/>
      <dgm:t>
        <a:bodyPr/>
        <a:lstStyle/>
        <a:p>
          <a:endParaRPr lang="en-SI"/>
        </a:p>
      </dgm:t>
    </dgm:pt>
    <dgm:pt modelId="{34E2B2D5-A9BE-42FA-888E-AADAEB75FE2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sl-SI" sz="1200" noProof="0" dirty="0">
              <a:latin typeface="Segoe UI Variable Display Semil" pitchFamily="2" charset="0"/>
            </a:rPr>
            <a:t>Namenska raba SS in CU</a:t>
          </a:r>
        </a:p>
      </dgm:t>
    </dgm:pt>
    <dgm:pt modelId="{9C532AED-C75A-4768-A04D-24E97A63A482}" type="parTrans" cxnId="{AB717CAD-98D7-43CD-9AFA-056466878524}">
      <dgm:prSet/>
      <dgm:spPr/>
      <dgm:t>
        <a:bodyPr/>
        <a:lstStyle/>
        <a:p>
          <a:endParaRPr lang="en-SI"/>
        </a:p>
      </dgm:t>
    </dgm:pt>
    <dgm:pt modelId="{258346B0-839D-40DB-B0B7-4D54F00F40AB}" type="sibTrans" cxnId="{AB717CAD-98D7-43CD-9AFA-056466878524}">
      <dgm:prSet/>
      <dgm:spPr/>
      <dgm:t>
        <a:bodyPr/>
        <a:lstStyle/>
        <a:p>
          <a:endParaRPr lang="en-SI"/>
        </a:p>
      </dgm:t>
    </dgm:pt>
    <dgm:pt modelId="{BA7A462A-CDBE-4D46-AEBB-4CE8447AE80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sl-SI" sz="1200" noProof="0" dirty="0">
              <a:latin typeface="Segoe UI Variable Display Semil" pitchFamily="2" charset="0"/>
            </a:rPr>
            <a:t>Nepozidano</a:t>
          </a:r>
        </a:p>
      </dgm:t>
    </dgm:pt>
    <dgm:pt modelId="{EBE7DB11-D47A-4504-9F28-5E0B599185E9}" type="parTrans" cxnId="{B0F85647-A550-4671-8B03-C667BC7A4554}">
      <dgm:prSet/>
      <dgm:spPr/>
      <dgm:t>
        <a:bodyPr/>
        <a:lstStyle/>
        <a:p>
          <a:endParaRPr lang="en-SI"/>
        </a:p>
      </dgm:t>
    </dgm:pt>
    <dgm:pt modelId="{F6D929EA-5ADF-4F7B-9D1D-BACDEA7B89B7}" type="sibTrans" cxnId="{B0F85647-A550-4671-8B03-C667BC7A4554}">
      <dgm:prSet/>
      <dgm:spPr/>
      <dgm:t>
        <a:bodyPr/>
        <a:lstStyle/>
        <a:p>
          <a:endParaRPr lang="en-SI"/>
        </a:p>
      </dgm:t>
    </dgm:pt>
    <dgm:pt modelId="{35A0C638-CAFE-4AD2-A017-A0E2CDC3B04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sl-SI" sz="1200" noProof="0" dirty="0">
              <a:latin typeface="Segoe UI Variable Display Semil" pitchFamily="2" charset="0"/>
            </a:rPr>
            <a:t>Brez prostorskih omejitev</a:t>
          </a:r>
        </a:p>
      </dgm:t>
    </dgm:pt>
    <dgm:pt modelId="{844BC60E-779D-4B5B-9F13-501C191C0432}" type="parTrans" cxnId="{7DCBBEE5-6574-42D7-970C-2E378E8C344A}">
      <dgm:prSet/>
      <dgm:spPr/>
      <dgm:t>
        <a:bodyPr/>
        <a:lstStyle/>
        <a:p>
          <a:endParaRPr lang="en-SI"/>
        </a:p>
      </dgm:t>
    </dgm:pt>
    <dgm:pt modelId="{177EB729-C5F4-495C-BD61-52B9040B8D7C}" type="sibTrans" cxnId="{7DCBBEE5-6574-42D7-970C-2E378E8C344A}">
      <dgm:prSet/>
      <dgm:spPr/>
      <dgm:t>
        <a:bodyPr/>
        <a:lstStyle/>
        <a:p>
          <a:endParaRPr lang="en-SI"/>
        </a:p>
      </dgm:t>
    </dgm:pt>
    <dgm:pt modelId="{8E04F3CE-A527-4482-BB54-55C1CAB9CF3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sl-SI" sz="1200" noProof="0" dirty="0">
              <a:latin typeface="Segoe UI Variable Display Semil" pitchFamily="2" charset="0"/>
            </a:rPr>
            <a:t>Lastništvo: 100 % javno</a:t>
          </a:r>
        </a:p>
      </dgm:t>
    </dgm:pt>
    <dgm:pt modelId="{96F6F80E-751B-415F-8619-316B1668F9CD}" type="parTrans" cxnId="{3D501BAF-D86A-44B4-8C4E-157E4F0D4C53}">
      <dgm:prSet/>
      <dgm:spPr/>
      <dgm:t>
        <a:bodyPr/>
        <a:lstStyle/>
        <a:p>
          <a:endParaRPr lang="en-SI"/>
        </a:p>
      </dgm:t>
    </dgm:pt>
    <dgm:pt modelId="{DB6D3247-4CCB-4B83-AE09-2CE7A9B9B274}" type="sibTrans" cxnId="{3D501BAF-D86A-44B4-8C4E-157E4F0D4C53}">
      <dgm:prSet/>
      <dgm:spPr/>
      <dgm:t>
        <a:bodyPr/>
        <a:lstStyle/>
        <a:p>
          <a:endParaRPr lang="en-SI"/>
        </a:p>
      </dgm:t>
    </dgm:pt>
    <dgm:pt modelId="{A7391307-10CF-41EF-9C52-8B33D4CEA6F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sl-SI" sz="1200" noProof="0" dirty="0">
              <a:latin typeface="Segoe UI Variable Display Semil" pitchFamily="2" charset="0"/>
            </a:rPr>
            <a:t>Ustrezna velikost in geometrija</a:t>
          </a:r>
        </a:p>
      </dgm:t>
    </dgm:pt>
    <dgm:pt modelId="{99F4AE72-58F6-4393-9AC4-7C72B8334E48}" type="parTrans" cxnId="{C8C6303B-C404-422F-A795-F6F21E1AE179}">
      <dgm:prSet/>
      <dgm:spPr/>
      <dgm:t>
        <a:bodyPr/>
        <a:lstStyle/>
        <a:p>
          <a:endParaRPr lang="en-SI"/>
        </a:p>
      </dgm:t>
    </dgm:pt>
    <dgm:pt modelId="{C3548E97-924B-4871-A49E-CBEFF0205323}" type="sibTrans" cxnId="{C8C6303B-C404-422F-A795-F6F21E1AE179}">
      <dgm:prSet/>
      <dgm:spPr/>
      <dgm:t>
        <a:bodyPr/>
        <a:lstStyle/>
        <a:p>
          <a:endParaRPr lang="en-SI"/>
        </a:p>
      </dgm:t>
    </dgm:pt>
    <dgm:pt modelId="{FC069710-0532-4A8D-984B-5F9BA652D5A6}" type="pres">
      <dgm:prSet presAssocID="{27C3374A-851A-44F4-BE8C-28A77CAAD5BE}" presName="linear" presStyleCnt="0">
        <dgm:presLayoutVars>
          <dgm:dir/>
          <dgm:animLvl val="lvl"/>
          <dgm:resizeHandles val="exact"/>
        </dgm:presLayoutVars>
      </dgm:prSet>
      <dgm:spPr/>
    </dgm:pt>
    <dgm:pt modelId="{47181FAA-D62B-4026-A526-8F516A99857B}" type="pres">
      <dgm:prSet presAssocID="{6ABB6D0C-32FE-46DB-829C-34FAD2863DAF}" presName="parentLin" presStyleCnt="0"/>
      <dgm:spPr/>
    </dgm:pt>
    <dgm:pt modelId="{1E90D388-0F52-4728-9FE5-B90582AE1E77}" type="pres">
      <dgm:prSet presAssocID="{6ABB6D0C-32FE-46DB-829C-34FAD2863DAF}" presName="parentLeftMargin" presStyleLbl="node1" presStyleIdx="0" presStyleCnt="1"/>
      <dgm:spPr/>
    </dgm:pt>
    <dgm:pt modelId="{3E6205A3-D532-4B25-82E2-CB00943E5239}" type="pres">
      <dgm:prSet presAssocID="{6ABB6D0C-32FE-46DB-829C-34FAD2863DAF}" presName="parentText" presStyleLbl="node1" presStyleIdx="0" presStyleCnt="1" custScaleX="123182">
        <dgm:presLayoutVars>
          <dgm:chMax val="0"/>
          <dgm:bulletEnabled val="1"/>
        </dgm:presLayoutVars>
      </dgm:prSet>
      <dgm:spPr/>
    </dgm:pt>
    <dgm:pt modelId="{C74F196E-0EFF-43E4-84F8-5A75824B172D}" type="pres">
      <dgm:prSet presAssocID="{6ABB6D0C-32FE-46DB-829C-34FAD2863DAF}" presName="negativeSpace" presStyleCnt="0"/>
      <dgm:spPr/>
    </dgm:pt>
    <dgm:pt modelId="{14293C4F-532F-4F0F-8C19-8D2DFC0F2FFF}" type="pres">
      <dgm:prSet presAssocID="{6ABB6D0C-32FE-46DB-829C-34FAD2863DAF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87F110C-3987-4D69-9B31-AF90942D2F61}" srcId="{6ABB6D0C-32FE-46DB-829C-34FAD2863DAF}" destId="{7A77DCC2-A79B-4F3C-86EC-7426B6EB488A}" srcOrd="0" destOrd="0" parTransId="{26BAB1DD-99B9-43EB-A784-EA9CC818973F}" sibTransId="{8C71DC4D-C016-4A4C-9D13-E8054C1CAF65}"/>
    <dgm:cxn modelId="{48C4832B-6B5B-4668-948A-5965BB87FADE}" type="presOf" srcId="{7A77DCC2-A79B-4F3C-86EC-7426B6EB488A}" destId="{14293C4F-532F-4F0F-8C19-8D2DFC0F2FFF}" srcOrd="0" destOrd="0" presId="urn:microsoft.com/office/officeart/2005/8/layout/list1"/>
    <dgm:cxn modelId="{92CAF72C-8FE9-424D-9E57-5D746B61F1A0}" type="presOf" srcId="{6ABB6D0C-32FE-46DB-829C-34FAD2863DAF}" destId="{1E90D388-0F52-4728-9FE5-B90582AE1E77}" srcOrd="0" destOrd="0" presId="urn:microsoft.com/office/officeart/2005/8/layout/list1"/>
    <dgm:cxn modelId="{426A162F-A725-4403-8D4A-E2FF2B767141}" type="presOf" srcId="{BA7A462A-CDBE-4D46-AEBB-4CE8447AE803}" destId="{14293C4F-532F-4F0F-8C19-8D2DFC0F2FFF}" srcOrd="0" destOrd="2" presId="urn:microsoft.com/office/officeart/2005/8/layout/list1"/>
    <dgm:cxn modelId="{038A3134-9172-4860-B54B-EBCE150C7011}" type="presOf" srcId="{6ABB6D0C-32FE-46DB-829C-34FAD2863DAF}" destId="{3E6205A3-D532-4B25-82E2-CB00943E5239}" srcOrd="1" destOrd="0" presId="urn:microsoft.com/office/officeart/2005/8/layout/list1"/>
    <dgm:cxn modelId="{3A4C6839-4019-45DA-B0C9-EDFA70AFEE51}" type="presOf" srcId="{34E2B2D5-A9BE-42FA-888E-AADAEB75FE25}" destId="{14293C4F-532F-4F0F-8C19-8D2DFC0F2FFF}" srcOrd="0" destOrd="1" presId="urn:microsoft.com/office/officeart/2005/8/layout/list1"/>
    <dgm:cxn modelId="{C8C6303B-C404-422F-A795-F6F21E1AE179}" srcId="{6ABB6D0C-32FE-46DB-829C-34FAD2863DAF}" destId="{A7391307-10CF-41EF-9C52-8B33D4CEA6F6}" srcOrd="5" destOrd="0" parTransId="{99F4AE72-58F6-4393-9AC4-7C72B8334E48}" sibTransId="{C3548E97-924B-4871-A49E-CBEFF0205323}"/>
    <dgm:cxn modelId="{B0F85647-A550-4671-8B03-C667BC7A4554}" srcId="{6ABB6D0C-32FE-46DB-829C-34FAD2863DAF}" destId="{BA7A462A-CDBE-4D46-AEBB-4CE8447AE803}" srcOrd="2" destOrd="0" parTransId="{EBE7DB11-D47A-4504-9F28-5E0B599185E9}" sibTransId="{F6D929EA-5ADF-4F7B-9D1D-BACDEA7B89B7}"/>
    <dgm:cxn modelId="{03A0048E-4792-4F9E-B39B-49A7637E87E0}" srcId="{27C3374A-851A-44F4-BE8C-28A77CAAD5BE}" destId="{6ABB6D0C-32FE-46DB-829C-34FAD2863DAF}" srcOrd="0" destOrd="0" parTransId="{171FE8D7-3FFE-45D9-A7CC-F70A002C398E}" sibTransId="{08C4B3E2-B88A-474D-80A7-48727D6922AB}"/>
    <dgm:cxn modelId="{AB717CAD-98D7-43CD-9AFA-056466878524}" srcId="{6ABB6D0C-32FE-46DB-829C-34FAD2863DAF}" destId="{34E2B2D5-A9BE-42FA-888E-AADAEB75FE25}" srcOrd="1" destOrd="0" parTransId="{9C532AED-C75A-4768-A04D-24E97A63A482}" sibTransId="{258346B0-839D-40DB-B0B7-4D54F00F40AB}"/>
    <dgm:cxn modelId="{3D501BAF-D86A-44B4-8C4E-157E4F0D4C53}" srcId="{6ABB6D0C-32FE-46DB-829C-34FAD2863DAF}" destId="{8E04F3CE-A527-4482-BB54-55C1CAB9CF33}" srcOrd="4" destOrd="0" parTransId="{96F6F80E-751B-415F-8619-316B1668F9CD}" sibTransId="{DB6D3247-4CCB-4B83-AE09-2CE7A9B9B274}"/>
    <dgm:cxn modelId="{C458B8C2-CD44-4EA7-806A-3F854539FC6F}" type="presOf" srcId="{8E04F3CE-A527-4482-BB54-55C1CAB9CF33}" destId="{14293C4F-532F-4F0F-8C19-8D2DFC0F2FFF}" srcOrd="0" destOrd="4" presId="urn:microsoft.com/office/officeart/2005/8/layout/list1"/>
    <dgm:cxn modelId="{AAE0A6D4-1585-47A1-A41D-E579C94E123A}" type="presOf" srcId="{27C3374A-851A-44F4-BE8C-28A77CAAD5BE}" destId="{FC069710-0532-4A8D-984B-5F9BA652D5A6}" srcOrd="0" destOrd="0" presId="urn:microsoft.com/office/officeart/2005/8/layout/list1"/>
    <dgm:cxn modelId="{B500B6D9-47F9-4288-AD73-F8AFE81C92F1}" type="presOf" srcId="{A7391307-10CF-41EF-9C52-8B33D4CEA6F6}" destId="{14293C4F-532F-4F0F-8C19-8D2DFC0F2FFF}" srcOrd="0" destOrd="5" presId="urn:microsoft.com/office/officeart/2005/8/layout/list1"/>
    <dgm:cxn modelId="{7DCBBEE5-6574-42D7-970C-2E378E8C344A}" srcId="{6ABB6D0C-32FE-46DB-829C-34FAD2863DAF}" destId="{35A0C638-CAFE-4AD2-A017-A0E2CDC3B047}" srcOrd="3" destOrd="0" parTransId="{844BC60E-779D-4B5B-9F13-501C191C0432}" sibTransId="{177EB729-C5F4-495C-BD61-52B9040B8D7C}"/>
    <dgm:cxn modelId="{719736EC-4EA3-40CA-95F0-B149BBA29B87}" type="presOf" srcId="{35A0C638-CAFE-4AD2-A017-A0E2CDC3B047}" destId="{14293C4F-532F-4F0F-8C19-8D2DFC0F2FFF}" srcOrd="0" destOrd="3" presId="urn:microsoft.com/office/officeart/2005/8/layout/list1"/>
    <dgm:cxn modelId="{03594C25-B054-45DB-9930-AA59344F9D12}" type="presParOf" srcId="{FC069710-0532-4A8D-984B-5F9BA652D5A6}" destId="{47181FAA-D62B-4026-A526-8F516A99857B}" srcOrd="0" destOrd="0" presId="urn:microsoft.com/office/officeart/2005/8/layout/list1"/>
    <dgm:cxn modelId="{09529ED2-A45A-4FE0-B08F-502EF76F311D}" type="presParOf" srcId="{47181FAA-D62B-4026-A526-8F516A99857B}" destId="{1E90D388-0F52-4728-9FE5-B90582AE1E77}" srcOrd="0" destOrd="0" presId="urn:microsoft.com/office/officeart/2005/8/layout/list1"/>
    <dgm:cxn modelId="{0EA99684-3723-4762-827F-D01C84448882}" type="presParOf" srcId="{47181FAA-D62B-4026-A526-8F516A99857B}" destId="{3E6205A3-D532-4B25-82E2-CB00943E5239}" srcOrd="1" destOrd="0" presId="urn:microsoft.com/office/officeart/2005/8/layout/list1"/>
    <dgm:cxn modelId="{462BF63F-39E5-4AA3-8C92-FA5CC115C2C5}" type="presParOf" srcId="{FC069710-0532-4A8D-984B-5F9BA652D5A6}" destId="{C74F196E-0EFF-43E4-84F8-5A75824B172D}" srcOrd="1" destOrd="0" presId="urn:microsoft.com/office/officeart/2005/8/layout/list1"/>
    <dgm:cxn modelId="{FE00FDEA-039D-466A-A76B-EA525E288E92}" type="presParOf" srcId="{FC069710-0532-4A8D-984B-5F9BA652D5A6}" destId="{14293C4F-532F-4F0F-8C19-8D2DFC0F2FF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C3374A-851A-44F4-BE8C-28A77CAAD5BE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SI"/>
        </a:p>
      </dgm:t>
    </dgm:pt>
    <dgm:pt modelId="{6ABB6D0C-32FE-46DB-829C-34FAD2863DAF}">
      <dgm:prSet phldrT="[Text]" phldr="0" custT="1"/>
      <dgm:spPr>
        <a:solidFill>
          <a:srgbClr val="18905C"/>
        </a:solidFill>
      </dgm:spPr>
      <dgm:t>
        <a:bodyPr/>
        <a:lstStyle/>
        <a:p>
          <a:r>
            <a:rPr lang="sl-SI" sz="1200" noProof="0" dirty="0">
              <a:latin typeface="Segoe UI Variable Text Semibold" pitchFamily="2" charset="0"/>
            </a:rPr>
            <a:t>FAZA 1: Določitev meril za primernost zemljišč</a:t>
          </a:r>
        </a:p>
      </dgm:t>
    </dgm:pt>
    <dgm:pt modelId="{171FE8D7-3FFE-45D9-A7CC-F70A002C398E}" type="parTrans" cxnId="{03A0048E-4792-4F9E-B39B-49A7637E87E0}">
      <dgm:prSet/>
      <dgm:spPr/>
      <dgm:t>
        <a:bodyPr/>
        <a:lstStyle/>
        <a:p>
          <a:endParaRPr lang="en-SI"/>
        </a:p>
      </dgm:t>
    </dgm:pt>
    <dgm:pt modelId="{08C4B3E2-B88A-474D-80A7-48727D6922AB}" type="sibTrans" cxnId="{03A0048E-4792-4F9E-B39B-49A7637E87E0}">
      <dgm:prSet/>
      <dgm:spPr/>
      <dgm:t>
        <a:bodyPr/>
        <a:lstStyle/>
        <a:p>
          <a:endParaRPr lang="en-SI"/>
        </a:p>
      </dgm:t>
    </dgm:pt>
    <dgm:pt modelId="{7A77DCC2-A79B-4F3C-86EC-7426B6EB488A}">
      <dgm:prSet custT="1"/>
      <dgm:spPr/>
      <dgm:t>
        <a:bodyPr/>
        <a:lstStyle/>
        <a:p>
          <a:pPr algn="l">
            <a:buFontTx/>
            <a:buNone/>
          </a:pPr>
          <a:r>
            <a:rPr lang="sl-SI" sz="1200" noProof="0" dirty="0">
              <a:latin typeface="Segoe UI Variable Display Semil" pitchFamily="2" charset="0"/>
            </a:rPr>
            <a:t>Sklopi prostorskih in urbanističnih meril: </a:t>
          </a:r>
        </a:p>
      </dgm:t>
    </dgm:pt>
    <dgm:pt modelId="{26BAB1DD-99B9-43EB-A784-EA9CC818973F}" type="parTrans" cxnId="{387F110C-3987-4D69-9B31-AF90942D2F61}">
      <dgm:prSet/>
      <dgm:spPr/>
      <dgm:t>
        <a:bodyPr/>
        <a:lstStyle/>
        <a:p>
          <a:endParaRPr lang="en-SI"/>
        </a:p>
      </dgm:t>
    </dgm:pt>
    <dgm:pt modelId="{8C71DC4D-C016-4A4C-9D13-E8054C1CAF65}" type="sibTrans" cxnId="{387F110C-3987-4D69-9B31-AF90942D2F61}">
      <dgm:prSet/>
      <dgm:spPr/>
      <dgm:t>
        <a:bodyPr/>
        <a:lstStyle/>
        <a:p>
          <a:endParaRPr lang="en-SI"/>
        </a:p>
      </dgm:t>
    </dgm:pt>
    <dgm:pt modelId="{976F462F-D859-44B2-A0E2-B9FCFAD8676C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sl-SI" sz="1200" noProof="0" dirty="0">
              <a:latin typeface="Segoe UI Variable Display Semil" pitchFamily="2" charset="0"/>
            </a:rPr>
            <a:t> sklop: Vrednostna merila  / kriteriji </a:t>
          </a:r>
        </a:p>
      </dgm:t>
    </dgm:pt>
    <dgm:pt modelId="{3F589948-DB56-469C-B716-692770C5F356}" type="parTrans" cxnId="{CF80872D-E8E0-4A52-BBCA-E94452F86027}">
      <dgm:prSet/>
      <dgm:spPr/>
      <dgm:t>
        <a:bodyPr/>
        <a:lstStyle/>
        <a:p>
          <a:endParaRPr lang="en-SI"/>
        </a:p>
      </dgm:t>
    </dgm:pt>
    <dgm:pt modelId="{4FFFDFF6-31D1-4CEC-9427-69D7D735883F}" type="sibTrans" cxnId="{CF80872D-E8E0-4A52-BBCA-E94452F86027}">
      <dgm:prSet/>
      <dgm:spPr/>
      <dgm:t>
        <a:bodyPr/>
        <a:lstStyle/>
        <a:p>
          <a:endParaRPr lang="en-SI"/>
        </a:p>
      </dgm:t>
    </dgm:pt>
    <dgm:pt modelId="{02F5EAE1-AA5D-4B56-A800-644918116188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sl-SI" sz="1200" noProof="0" dirty="0">
              <a:latin typeface="Segoe UI Variable Display Semil" pitchFamily="2" charset="0"/>
            </a:rPr>
            <a:t> sklop: Dodatna merila/ kriteriji</a:t>
          </a:r>
        </a:p>
      </dgm:t>
    </dgm:pt>
    <dgm:pt modelId="{49152C3B-3B52-4997-A7D9-B916AF9D2C6E}" type="parTrans" cxnId="{CE5DC11E-BF9B-4AE8-AE55-AF288F9C0DBE}">
      <dgm:prSet/>
      <dgm:spPr/>
      <dgm:t>
        <a:bodyPr/>
        <a:lstStyle/>
        <a:p>
          <a:endParaRPr lang="en-SI"/>
        </a:p>
      </dgm:t>
    </dgm:pt>
    <dgm:pt modelId="{754BA7B2-04A1-4CD9-97C3-D77C8C052D87}" type="sibTrans" cxnId="{CE5DC11E-BF9B-4AE8-AE55-AF288F9C0DBE}">
      <dgm:prSet/>
      <dgm:spPr/>
      <dgm:t>
        <a:bodyPr/>
        <a:lstStyle/>
        <a:p>
          <a:endParaRPr lang="en-SI"/>
        </a:p>
      </dgm:t>
    </dgm:pt>
    <dgm:pt modelId="{BD2E5F13-6C9A-4E25-97DD-F04B0D8E9BB9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sl-SI" sz="1200" noProof="0" dirty="0">
              <a:latin typeface="Segoe UI Variable Display Semil" pitchFamily="2" charset="0"/>
            </a:rPr>
            <a:t>sklop: Izločitvena merila / kriteriji</a:t>
          </a:r>
        </a:p>
      </dgm:t>
    </dgm:pt>
    <dgm:pt modelId="{C80B38E0-2FCC-4D11-B2E0-496DF4E55439}" type="parTrans" cxnId="{40A7A372-9642-4A54-9FE2-48AA774D0CF7}">
      <dgm:prSet/>
      <dgm:spPr/>
      <dgm:t>
        <a:bodyPr/>
        <a:lstStyle/>
        <a:p>
          <a:endParaRPr lang="en-SI"/>
        </a:p>
      </dgm:t>
    </dgm:pt>
    <dgm:pt modelId="{C419D2C6-A3AD-492D-A879-DD08016F6414}" type="sibTrans" cxnId="{40A7A372-9642-4A54-9FE2-48AA774D0CF7}">
      <dgm:prSet/>
      <dgm:spPr/>
      <dgm:t>
        <a:bodyPr/>
        <a:lstStyle/>
        <a:p>
          <a:endParaRPr lang="en-SI"/>
        </a:p>
      </dgm:t>
    </dgm:pt>
    <dgm:pt modelId="{FC069710-0532-4A8D-984B-5F9BA652D5A6}" type="pres">
      <dgm:prSet presAssocID="{27C3374A-851A-44F4-BE8C-28A77CAAD5BE}" presName="linear" presStyleCnt="0">
        <dgm:presLayoutVars>
          <dgm:dir/>
          <dgm:animLvl val="lvl"/>
          <dgm:resizeHandles val="exact"/>
        </dgm:presLayoutVars>
      </dgm:prSet>
      <dgm:spPr/>
    </dgm:pt>
    <dgm:pt modelId="{47181FAA-D62B-4026-A526-8F516A99857B}" type="pres">
      <dgm:prSet presAssocID="{6ABB6D0C-32FE-46DB-829C-34FAD2863DAF}" presName="parentLin" presStyleCnt="0"/>
      <dgm:spPr/>
    </dgm:pt>
    <dgm:pt modelId="{1E90D388-0F52-4728-9FE5-B90582AE1E77}" type="pres">
      <dgm:prSet presAssocID="{6ABB6D0C-32FE-46DB-829C-34FAD2863DAF}" presName="parentLeftMargin" presStyleLbl="node1" presStyleIdx="0" presStyleCnt="1"/>
      <dgm:spPr/>
    </dgm:pt>
    <dgm:pt modelId="{3E6205A3-D532-4B25-82E2-CB00943E5239}" type="pres">
      <dgm:prSet presAssocID="{6ABB6D0C-32FE-46DB-829C-34FAD2863DAF}" presName="parentText" presStyleLbl="node1" presStyleIdx="0" presStyleCnt="1" custScaleX="123182">
        <dgm:presLayoutVars>
          <dgm:chMax val="0"/>
          <dgm:bulletEnabled val="1"/>
        </dgm:presLayoutVars>
      </dgm:prSet>
      <dgm:spPr/>
    </dgm:pt>
    <dgm:pt modelId="{C74F196E-0EFF-43E4-84F8-5A75824B172D}" type="pres">
      <dgm:prSet presAssocID="{6ABB6D0C-32FE-46DB-829C-34FAD2863DAF}" presName="negativeSpace" presStyleCnt="0"/>
      <dgm:spPr/>
    </dgm:pt>
    <dgm:pt modelId="{14293C4F-532F-4F0F-8C19-8D2DFC0F2FFF}" type="pres">
      <dgm:prSet presAssocID="{6ABB6D0C-32FE-46DB-829C-34FAD2863DAF}" presName="childText" presStyleLbl="conFgAcc1" presStyleIdx="0" presStyleCnt="1" custLinFactNeighborX="-6690" custLinFactNeighborY="4771">
        <dgm:presLayoutVars>
          <dgm:bulletEnabled val="1"/>
        </dgm:presLayoutVars>
      </dgm:prSet>
      <dgm:spPr/>
    </dgm:pt>
  </dgm:ptLst>
  <dgm:cxnLst>
    <dgm:cxn modelId="{387F110C-3987-4D69-9B31-AF90942D2F61}" srcId="{6ABB6D0C-32FE-46DB-829C-34FAD2863DAF}" destId="{7A77DCC2-A79B-4F3C-86EC-7426B6EB488A}" srcOrd="0" destOrd="0" parTransId="{26BAB1DD-99B9-43EB-A784-EA9CC818973F}" sibTransId="{8C71DC4D-C016-4A4C-9D13-E8054C1CAF65}"/>
    <dgm:cxn modelId="{CE5DC11E-BF9B-4AE8-AE55-AF288F9C0DBE}" srcId="{6ABB6D0C-32FE-46DB-829C-34FAD2863DAF}" destId="{02F5EAE1-AA5D-4B56-A800-644918116188}" srcOrd="3" destOrd="0" parTransId="{49152C3B-3B52-4997-A7D9-B916AF9D2C6E}" sibTransId="{754BA7B2-04A1-4CD9-97C3-D77C8C052D87}"/>
    <dgm:cxn modelId="{A009CB20-0BDA-4D08-AE53-96C3335FFC10}" type="presOf" srcId="{BD2E5F13-6C9A-4E25-97DD-F04B0D8E9BB9}" destId="{14293C4F-532F-4F0F-8C19-8D2DFC0F2FFF}" srcOrd="0" destOrd="1" presId="urn:microsoft.com/office/officeart/2005/8/layout/list1"/>
    <dgm:cxn modelId="{48C4832B-6B5B-4668-948A-5965BB87FADE}" type="presOf" srcId="{7A77DCC2-A79B-4F3C-86EC-7426B6EB488A}" destId="{14293C4F-532F-4F0F-8C19-8D2DFC0F2FFF}" srcOrd="0" destOrd="0" presId="urn:microsoft.com/office/officeart/2005/8/layout/list1"/>
    <dgm:cxn modelId="{92CAF72C-8FE9-424D-9E57-5D746B61F1A0}" type="presOf" srcId="{6ABB6D0C-32FE-46DB-829C-34FAD2863DAF}" destId="{1E90D388-0F52-4728-9FE5-B90582AE1E77}" srcOrd="0" destOrd="0" presId="urn:microsoft.com/office/officeart/2005/8/layout/list1"/>
    <dgm:cxn modelId="{CF80872D-E8E0-4A52-BBCA-E94452F86027}" srcId="{6ABB6D0C-32FE-46DB-829C-34FAD2863DAF}" destId="{976F462F-D859-44B2-A0E2-B9FCFAD8676C}" srcOrd="2" destOrd="0" parTransId="{3F589948-DB56-469C-B716-692770C5F356}" sibTransId="{4FFFDFF6-31D1-4CEC-9427-69D7D735883F}"/>
    <dgm:cxn modelId="{038A3134-9172-4860-B54B-EBCE150C7011}" type="presOf" srcId="{6ABB6D0C-32FE-46DB-829C-34FAD2863DAF}" destId="{3E6205A3-D532-4B25-82E2-CB00943E5239}" srcOrd="1" destOrd="0" presId="urn:microsoft.com/office/officeart/2005/8/layout/list1"/>
    <dgm:cxn modelId="{9644605F-6C8C-4822-A6FA-B8E611E8563D}" type="presOf" srcId="{976F462F-D859-44B2-A0E2-B9FCFAD8676C}" destId="{14293C4F-532F-4F0F-8C19-8D2DFC0F2FFF}" srcOrd="0" destOrd="2" presId="urn:microsoft.com/office/officeart/2005/8/layout/list1"/>
    <dgm:cxn modelId="{40A7A372-9642-4A54-9FE2-48AA774D0CF7}" srcId="{6ABB6D0C-32FE-46DB-829C-34FAD2863DAF}" destId="{BD2E5F13-6C9A-4E25-97DD-F04B0D8E9BB9}" srcOrd="1" destOrd="0" parTransId="{C80B38E0-2FCC-4D11-B2E0-496DF4E55439}" sibTransId="{C419D2C6-A3AD-492D-A879-DD08016F6414}"/>
    <dgm:cxn modelId="{03A0048E-4792-4F9E-B39B-49A7637E87E0}" srcId="{27C3374A-851A-44F4-BE8C-28A77CAAD5BE}" destId="{6ABB6D0C-32FE-46DB-829C-34FAD2863DAF}" srcOrd="0" destOrd="0" parTransId="{171FE8D7-3FFE-45D9-A7CC-F70A002C398E}" sibTransId="{08C4B3E2-B88A-474D-80A7-48727D6922AB}"/>
    <dgm:cxn modelId="{AAE0A6D4-1585-47A1-A41D-E579C94E123A}" type="presOf" srcId="{27C3374A-851A-44F4-BE8C-28A77CAAD5BE}" destId="{FC069710-0532-4A8D-984B-5F9BA652D5A6}" srcOrd="0" destOrd="0" presId="urn:microsoft.com/office/officeart/2005/8/layout/list1"/>
    <dgm:cxn modelId="{D4C555FE-EFFC-410D-B553-E864FA127507}" type="presOf" srcId="{02F5EAE1-AA5D-4B56-A800-644918116188}" destId="{14293C4F-532F-4F0F-8C19-8D2DFC0F2FFF}" srcOrd="0" destOrd="3" presId="urn:microsoft.com/office/officeart/2005/8/layout/list1"/>
    <dgm:cxn modelId="{03594C25-B054-45DB-9930-AA59344F9D12}" type="presParOf" srcId="{FC069710-0532-4A8D-984B-5F9BA652D5A6}" destId="{47181FAA-D62B-4026-A526-8F516A99857B}" srcOrd="0" destOrd="0" presId="urn:microsoft.com/office/officeart/2005/8/layout/list1"/>
    <dgm:cxn modelId="{09529ED2-A45A-4FE0-B08F-502EF76F311D}" type="presParOf" srcId="{47181FAA-D62B-4026-A526-8F516A99857B}" destId="{1E90D388-0F52-4728-9FE5-B90582AE1E77}" srcOrd="0" destOrd="0" presId="urn:microsoft.com/office/officeart/2005/8/layout/list1"/>
    <dgm:cxn modelId="{0EA99684-3723-4762-827F-D01C84448882}" type="presParOf" srcId="{47181FAA-D62B-4026-A526-8F516A99857B}" destId="{3E6205A3-D532-4B25-82E2-CB00943E5239}" srcOrd="1" destOrd="0" presId="urn:microsoft.com/office/officeart/2005/8/layout/list1"/>
    <dgm:cxn modelId="{462BF63F-39E5-4AA3-8C92-FA5CC115C2C5}" type="presParOf" srcId="{FC069710-0532-4A8D-984B-5F9BA652D5A6}" destId="{C74F196E-0EFF-43E4-84F8-5A75824B172D}" srcOrd="1" destOrd="0" presId="urn:microsoft.com/office/officeart/2005/8/layout/list1"/>
    <dgm:cxn modelId="{FE00FDEA-039D-466A-A76B-EA525E288E92}" type="presParOf" srcId="{FC069710-0532-4A8D-984B-5F9BA652D5A6}" destId="{14293C4F-532F-4F0F-8C19-8D2DFC0F2FF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C3374A-851A-44F4-BE8C-28A77CAAD5BE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SI"/>
        </a:p>
      </dgm:t>
    </dgm:pt>
    <dgm:pt modelId="{6ABB6D0C-32FE-46DB-829C-34FAD2863DAF}">
      <dgm:prSet phldrT="[Text]" phldr="0" custT="1"/>
      <dgm:spPr>
        <a:solidFill>
          <a:srgbClr val="18905C"/>
        </a:solidFill>
      </dgm:spPr>
      <dgm:t>
        <a:bodyPr/>
        <a:lstStyle/>
        <a:p>
          <a:r>
            <a:rPr lang="sl-SI" sz="1200" noProof="0" dirty="0">
              <a:latin typeface="Segoe UI Variable Text Semibold" pitchFamily="2" charset="0"/>
            </a:rPr>
            <a:t>FAZA 2: Določitev primernih zemljišč z upoštevanjem izločitvenih meril</a:t>
          </a:r>
        </a:p>
      </dgm:t>
    </dgm:pt>
    <dgm:pt modelId="{171FE8D7-3FFE-45D9-A7CC-F70A002C398E}" type="parTrans" cxnId="{03A0048E-4792-4F9E-B39B-49A7637E87E0}">
      <dgm:prSet/>
      <dgm:spPr/>
      <dgm:t>
        <a:bodyPr/>
        <a:lstStyle/>
        <a:p>
          <a:endParaRPr lang="en-SI"/>
        </a:p>
      </dgm:t>
    </dgm:pt>
    <dgm:pt modelId="{08C4B3E2-B88A-474D-80A7-48727D6922AB}" type="sibTrans" cxnId="{03A0048E-4792-4F9E-B39B-49A7637E87E0}">
      <dgm:prSet/>
      <dgm:spPr/>
      <dgm:t>
        <a:bodyPr/>
        <a:lstStyle/>
        <a:p>
          <a:endParaRPr lang="en-SI"/>
        </a:p>
      </dgm:t>
    </dgm:pt>
    <dgm:pt modelId="{7A77DCC2-A79B-4F3C-86EC-7426B6EB488A}">
      <dgm:prSet custT="1"/>
      <dgm:spPr/>
      <dgm:t>
        <a:bodyPr/>
        <a:lstStyle/>
        <a:p>
          <a:pPr>
            <a:buFontTx/>
            <a:buNone/>
          </a:pPr>
          <a:r>
            <a:rPr lang="sl-SI" sz="1200" noProof="0" dirty="0">
              <a:latin typeface="Segoe UI Variable Display Semil" pitchFamily="2" charset="0"/>
            </a:rPr>
            <a:t>1. sklop meril: Izločitvena merila / kriteriji</a:t>
          </a:r>
        </a:p>
      </dgm:t>
    </dgm:pt>
    <dgm:pt modelId="{26BAB1DD-99B9-43EB-A784-EA9CC818973F}" type="parTrans" cxnId="{387F110C-3987-4D69-9B31-AF90942D2F61}">
      <dgm:prSet/>
      <dgm:spPr/>
      <dgm:t>
        <a:bodyPr/>
        <a:lstStyle/>
        <a:p>
          <a:endParaRPr lang="en-SI"/>
        </a:p>
      </dgm:t>
    </dgm:pt>
    <dgm:pt modelId="{8C71DC4D-C016-4A4C-9D13-E8054C1CAF65}" type="sibTrans" cxnId="{387F110C-3987-4D69-9B31-AF90942D2F61}">
      <dgm:prSet/>
      <dgm:spPr/>
      <dgm:t>
        <a:bodyPr/>
        <a:lstStyle/>
        <a:p>
          <a:endParaRPr lang="en-SI"/>
        </a:p>
      </dgm:t>
    </dgm:pt>
    <dgm:pt modelId="{DA7DC0FA-2744-45E9-BE33-3C4275C0B062}">
      <dgm:prSet custT="1"/>
      <dgm:spPr/>
      <dgm:t>
        <a:bodyPr/>
        <a:lstStyle/>
        <a:p>
          <a:pPr>
            <a:buFontTx/>
            <a:buNone/>
          </a:pPr>
          <a:endParaRPr lang="sl-SI" sz="1200" noProof="0" dirty="0">
            <a:latin typeface="Segoe UI Variable Display Semil" pitchFamily="2" charset="0"/>
          </a:endParaRPr>
        </a:p>
      </dgm:t>
    </dgm:pt>
    <dgm:pt modelId="{9FFCF5FC-BCA1-436B-8DE6-FE4FED1D458E}" type="parTrans" cxnId="{79FC7080-C052-4305-9F7E-AB081808DDC3}">
      <dgm:prSet/>
      <dgm:spPr/>
      <dgm:t>
        <a:bodyPr/>
        <a:lstStyle/>
        <a:p>
          <a:endParaRPr lang="en-SI"/>
        </a:p>
      </dgm:t>
    </dgm:pt>
    <dgm:pt modelId="{4EAD2E66-2BF7-4929-B38C-2FD10A37B4C7}" type="sibTrans" cxnId="{79FC7080-C052-4305-9F7E-AB081808DDC3}">
      <dgm:prSet/>
      <dgm:spPr/>
      <dgm:t>
        <a:bodyPr/>
        <a:lstStyle/>
        <a:p>
          <a:endParaRPr lang="en-SI"/>
        </a:p>
      </dgm:t>
    </dgm:pt>
    <dgm:pt modelId="{A6599329-2A10-4C46-B4A8-A3A6F4DD7A11}">
      <dgm:prSet custT="1"/>
      <dgm:spPr/>
      <dgm:t>
        <a:bodyPr/>
        <a:lstStyle/>
        <a:p>
          <a:pPr>
            <a:buFontTx/>
            <a:buNone/>
          </a:pPr>
          <a:endParaRPr lang="sl-SI" sz="1200" noProof="0" dirty="0">
            <a:latin typeface="Segoe UI Variable Display Semil" pitchFamily="2" charset="0"/>
          </a:endParaRPr>
        </a:p>
      </dgm:t>
    </dgm:pt>
    <dgm:pt modelId="{9646AC7C-4EB4-41C7-88CC-7C48190D21FE}" type="parTrans" cxnId="{1CDFBFCC-07CD-492E-B07B-1B815F449E2A}">
      <dgm:prSet/>
      <dgm:spPr/>
      <dgm:t>
        <a:bodyPr/>
        <a:lstStyle/>
        <a:p>
          <a:endParaRPr lang="en-SI"/>
        </a:p>
      </dgm:t>
    </dgm:pt>
    <dgm:pt modelId="{1C7699ED-A389-46E7-83FA-3A803FD09C91}" type="sibTrans" cxnId="{1CDFBFCC-07CD-492E-B07B-1B815F449E2A}">
      <dgm:prSet/>
      <dgm:spPr/>
      <dgm:t>
        <a:bodyPr/>
        <a:lstStyle/>
        <a:p>
          <a:endParaRPr lang="en-SI"/>
        </a:p>
      </dgm:t>
    </dgm:pt>
    <dgm:pt modelId="{CFE8743B-ACF3-4AFC-891F-03CA59388F32}">
      <dgm:prSet custT="1"/>
      <dgm:spPr/>
      <dgm:t>
        <a:bodyPr/>
        <a:lstStyle/>
        <a:p>
          <a:pPr>
            <a:buFontTx/>
            <a:buNone/>
          </a:pPr>
          <a:endParaRPr lang="sl-SI" sz="1200" noProof="0" dirty="0">
            <a:latin typeface="Segoe UI Variable Display Semil" pitchFamily="2" charset="0"/>
          </a:endParaRPr>
        </a:p>
      </dgm:t>
    </dgm:pt>
    <dgm:pt modelId="{46D7C4C0-42C0-4833-B872-AADC43651152}" type="parTrans" cxnId="{AA84341D-CD68-426C-9952-92D1FFEACF58}">
      <dgm:prSet/>
      <dgm:spPr/>
      <dgm:t>
        <a:bodyPr/>
        <a:lstStyle/>
        <a:p>
          <a:endParaRPr lang="en-SI"/>
        </a:p>
      </dgm:t>
    </dgm:pt>
    <dgm:pt modelId="{361A9C21-BD9D-491B-9CD0-C34892164F12}" type="sibTrans" cxnId="{AA84341D-CD68-426C-9952-92D1FFEACF58}">
      <dgm:prSet/>
      <dgm:spPr/>
      <dgm:t>
        <a:bodyPr/>
        <a:lstStyle/>
        <a:p>
          <a:endParaRPr lang="en-SI"/>
        </a:p>
      </dgm:t>
    </dgm:pt>
    <dgm:pt modelId="{AB65E9DA-78AA-4092-838E-6283AD34C2FE}">
      <dgm:prSet custT="1"/>
      <dgm:spPr/>
      <dgm:t>
        <a:bodyPr/>
        <a:lstStyle/>
        <a:p>
          <a:pPr>
            <a:buFontTx/>
            <a:buNone/>
          </a:pPr>
          <a:r>
            <a:rPr lang="sl-SI" sz="1200" noProof="0" dirty="0">
              <a:latin typeface="Segoe UI Variable Display Semil" pitchFamily="2" charset="0"/>
            </a:rPr>
            <a:t> </a:t>
          </a:r>
        </a:p>
      </dgm:t>
    </dgm:pt>
    <dgm:pt modelId="{367D1557-94E3-4234-9477-CE32369ADDCE}" type="parTrans" cxnId="{00B4E3A3-C47E-47E0-9A1E-AC7D06F6F878}">
      <dgm:prSet/>
      <dgm:spPr/>
      <dgm:t>
        <a:bodyPr/>
        <a:lstStyle/>
        <a:p>
          <a:endParaRPr lang="en-SI"/>
        </a:p>
      </dgm:t>
    </dgm:pt>
    <dgm:pt modelId="{F99C6BEF-B4B4-4885-843E-C75C16ADF31B}" type="sibTrans" cxnId="{00B4E3A3-C47E-47E0-9A1E-AC7D06F6F878}">
      <dgm:prSet/>
      <dgm:spPr/>
      <dgm:t>
        <a:bodyPr/>
        <a:lstStyle/>
        <a:p>
          <a:endParaRPr lang="en-SI"/>
        </a:p>
      </dgm:t>
    </dgm:pt>
    <dgm:pt modelId="{FC069710-0532-4A8D-984B-5F9BA652D5A6}" type="pres">
      <dgm:prSet presAssocID="{27C3374A-851A-44F4-BE8C-28A77CAAD5BE}" presName="linear" presStyleCnt="0">
        <dgm:presLayoutVars>
          <dgm:dir/>
          <dgm:animLvl val="lvl"/>
          <dgm:resizeHandles val="exact"/>
        </dgm:presLayoutVars>
      </dgm:prSet>
      <dgm:spPr/>
    </dgm:pt>
    <dgm:pt modelId="{47181FAA-D62B-4026-A526-8F516A99857B}" type="pres">
      <dgm:prSet presAssocID="{6ABB6D0C-32FE-46DB-829C-34FAD2863DAF}" presName="parentLin" presStyleCnt="0"/>
      <dgm:spPr/>
    </dgm:pt>
    <dgm:pt modelId="{1E90D388-0F52-4728-9FE5-B90582AE1E77}" type="pres">
      <dgm:prSet presAssocID="{6ABB6D0C-32FE-46DB-829C-34FAD2863DAF}" presName="parentLeftMargin" presStyleLbl="node1" presStyleIdx="0" presStyleCnt="1"/>
      <dgm:spPr/>
    </dgm:pt>
    <dgm:pt modelId="{3E6205A3-D532-4B25-82E2-CB00943E5239}" type="pres">
      <dgm:prSet presAssocID="{6ABB6D0C-32FE-46DB-829C-34FAD2863DAF}" presName="parentText" presStyleLbl="node1" presStyleIdx="0" presStyleCnt="1" custScaleX="123182">
        <dgm:presLayoutVars>
          <dgm:chMax val="0"/>
          <dgm:bulletEnabled val="1"/>
        </dgm:presLayoutVars>
      </dgm:prSet>
      <dgm:spPr/>
    </dgm:pt>
    <dgm:pt modelId="{C74F196E-0EFF-43E4-84F8-5A75824B172D}" type="pres">
      <dgm:prSet presAssocID="{6ABB6D0C-32FE-46DB-829C-34FAD2863DAF}" presName="negativeSpace" presStyleCnt="0"/>
      <dgm:spPr/>
    </dgm:pt>
    <dgm:pt modelId="{14293C4F-532F-4F0F-8C19-8D2DFC0F2FFF}" type="pres">
      <dgm:prSet presAssocID="{6ABB6D0C-32FE-46DB-829C-34FAD2863DAF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87F110C-3987-4D69-9B31-AF90942D2F61}" srcId="{6ABB6D0C-32FE-46DB-829C-34FAD2863DAF}" destId="{7A77DCC2-A79B-4F3C-86EC-7426B6EB488A}" srcOrd="0" destOrd="0" parTransId="{26BAB1DD-99B9-43EB-A784-EA9CC818973F}" sibTransId="{8C71DC4D-C016-4A4C-9D13-E8054C1CAF65}"/>
    <dgm:cxn modelId="{AA84341D-CD68-426C-9952-92D1FFEACF58}" srcId="{6ABB6D0C-32FE-46DB-829C-34FAD2863DAF}" destId="{CFE8743B-ACF3-4AFC-891F-03CA59388F32}" srcOrd="3" destOrd="0" parTransId="{46D7C4C0-42C0-4833-B872-AADC43651152}" sibTransId="{361A9C21-BD9D-491B-9CD0-C34892164F12}"/>
    <dgm:cxn modelId="{767EF323-B7E3-4936-9813-769069C4AA9B}" type="presOf" srcId="{DA7DC0FA-2744-45E9-BE33-3C4275C0B062}" destId="{14293C4F-532F-4F0F-8C19-8D2DFC0F2FFF}" srcOrd="0" destOrd="1" presId="urn:microsoft.com/office/officeart/2005/8/layout/list1"/>
    <dgm:cxn modelId="{48C4832B-6B5B-4668-948A-5965BB87FADE}" type="presOf" srcId="{7A77DCC2-A79B-4F3C-86EC-7426B6EB488A}" destId="{14293C4F-532F-4F0F-8C19-8D2DFC0F2FFF}" srcOrd="0" destOrd="0" presId="urn:microsoft.com/office/officeart/2005/8/layout/list1"/>
    <dgm:cxn modelId="{92CAF72C-8FE9-424D-9E57-5D746B61F1A0}" type="presOf" srcId="{6ABB6D0C-32FE-46DB-829C-34FAD2863DAF}" destId="{1E90D388-0F52-4728-9FE5-B90582AE1E77}" srcOrd="0" destOrd="0" presId="urn:microsoft.com/office/officeart/2005/8/layout/list1"/>
    <dgm:cxn modelId="{038A3134-9172-4860-B54B-EBCE150C7011}" type="presOf" srcId="{6ABB6D0C-32FE-46DB-829C-34FAD2863DAF}" destId="{3E6205A3-D532-4B25-82E2-CB00943E5239}" srcOrd="1" destOrd="0" presId="urn:microsoft.com/office/officeart/2005/8/layout/list1"/>
    <dgm:cxn modelId="{30891D46-BD9F-422D-8F93-F15C73DFB3ED}" type="presOf" srcId="{AB65E9DA-78AA-4092-838E-6283AD34C2FE}" destId="{14293C4F-532F-4F0F-8C19-8D2DFC0F2FFF}" srcOrd="0" destOrd="4" presId="urn:microsoft.com/office/officeart/2005/8/layout/list1"/>
    <dgm:cxn modelId="{79FC7080-C052-4305-9F7E-AB081808DDC3}" srcId="{6ABB6D0C-32FE-46DB-829C-34FAD2863DAF}" destId="{DA7DC0FA-2744-45E9-BE33-3C4275C0B062}" srcOrd="1" destOrd="0" parTransId="{9FFCF5FC-BCA1-436B-8DE6-FE4FED1D458E}" sibTransId="{4EAD2E66-2BF7-4929-B38C-2FD10A37B4C7}"/>
    <dgm:cxn modelId="{03A0048E-4792-4F9E-B39B-49A7637E87E0}" srcId="{27C3374A-851A-44F4-BE8C-28A77CAAD5BE}" destId="{6ABB6D0C-32FE-46DB-829C-34FAD2863DAF}" srcOrd="0" destOrd="0" parTransId="{171FE8D7-3FFE-45D9-A7CC-F70A002C398E}" sibTransId="{08C4B3E2-B88A-474D-80A7-48727D6922AB}"/>
    <dgm:cxn modelId="{09900C90-0F20-43C3-A9DB-6675BDE762D9}" type="presOf" srcId="{A6599329-2A10-4C46-B4A8-A3A6F4DD7A11}" destId="{14293C4F-532F-4F0F-8C19-8D2DFC0F2FFF}" srcOrd="0" destOrd="2" presId="urn:microsoft.com/office/officeart/2005/8/layout/list1"/>
    <dgm:cxn modelId="{00B4E3A3-C47E-47E0-9A1E-AC7D06F6F878}" srcId="{6ABB6D0C-32FE-46DB-829C-34FAD2863DAF}" destId="{AB65E9DA-78AA-4092-838E-6283AD34C2FE}" srcOrd="4" destOrd="0" parTransId="{367D1557-94E3-4234-9477-CE32369ADDCE}" sibTransId="{F99C6BEF-B4B4-4885-843E-C75C16ADF31B}"/>
    <dgm:cxn modelId="{99ED2BAF-8A63-4C8B-87A9-C66C064C7BEB}" type="presOf" srcId="{CFE8743B-ACF3-4AFC-891F-03CA59388F32}" destId="{14293C4F-532F-4F0F-8C19-8D2DFC0F2FFF}" srcOrd="0" destOrd="3" presId="urn:microsoft.com/office/officeart/2005/8/layout/list1"/>
    <dgm:cxn modelId="{1CDFBFCC-07CD-492E-B07B-1B815F449E2A}" srcId="{6ABB6D0C-32FE-46DB-829C-34FAD2863DAF}" destId="{A6599329-2A10-4C46-B4A8-A3A6F4DD7A11}" srcOrd="2" destOrd="0" parTransId="{9646AC7C-4EB4-41C7-88CC-7C48190D21FE}" sibTransId="{1C7699ED-A389-46E7-83FA-3A803FD09C91}"/>
    <dgm:cxn modelId="{AAE0A6D4-1585-47A1-A41D-E579C94E123A}" type="presOf" srcId="{27C3374A-851A-44F4-BE8C-28A77CAAD5BE}" destId="{FC069710-0532-4A8D-984B-5F9BA652D5A6}" srcOrd="0" destOrd="0" presId="urn:microsoft.com/office/officeart/2005/8/layout/list1"/>
    <dgm:cxn modelId="{03594C25-B054-45DB-9930-AA59344F9D12}" type="presParOf" srcId="{FC069710-0532-4A8D-984B-5F9BA652D5A6}" destId="{47181FAA-D62B-4026-A526-8F516A99857B}" srcOrd="0" destOrd="0" presId="urn:microsoft.com/office/officeart/2005/8/layout/list1"/>
    <dgm:cxn modelId="{09529ED2-A45A-4FE0-B08F-502EF76F311D}" type="presParOf" srcId="{47181FAA-D62B-4026-A526-8F516A99857B}" destId="{1E90D388-0F52-4728-9FE5-B90582AE1E77}" srcOrd="0" destOrd="0" presId="urn:microsoft.com/office/officeart/2005/8/layout/list1"/>
    <dgm:cxn modelId="{0EA99684-3723-4762-827F-D01C84448882}" type="presParOf" srcId="{47181FAA-D62B-4026-A526-8F516A99857B}" destId="{3E6205A3-D532-4B25-82E2-CB00943E5239}" srcOrd="1" destOrd="0" presId="urn:microsoft.com/office/officeart/2005/8/layout/list1"/>
    <dgm:cxn modelId="{462BF63F-39E5-4AA3-8C92-FA5CC115C2C5}" type="presParOf" srcId="{FC069710-0532-4A8D-984B-5F9BA652D5A6}" destId="{C74F196E-0EFF-43E4-84F8-5A75824B172D}" srcOrd="1" destOrd="0" presId="urn:microsoft.com/office/officeart/2005/8/layout/list1"/>
    <dgm:cxn modelId="{FE00FDEA-039D-466A-A76B-EA525E288E92}" type="presParOf" srcId="{FC069710-0532-4A8D-984B-5F9BA652D5A6}" destId="{14293C4F-532F-4F0F-8C19-8D2DFC0F2FF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9453A-D1E3-4C03-AC7E-566FDB904B94}">
      <dsp:nvSpPr>
        <dsp:cNvPr id="0" name=""/>
        <dsp:cNvSpPr/>
      </dsp:nvSpPr>
      <dsp:spPr>
        <a:xfrm rot="10800000">
          <a:off x="1222753" y="1140"/>
          <a:ext cx="4053840" cy="806693"/>
        </a:xfrm>
        <a:prstGeom prst="homePlate">
          <a:avLst/>
        </a:prstGeom>
        <a:solidFill>
          <a:srgbClr val="196B2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729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>
              <a:solidFill>
                <a:schemeClr val="bg1"/>
              </a:solidFill>
              <a:latin typeface="Segoe UI Variable Text Semibold" pitchFamily="2" charset="0"/>
            </a:rPr>
            <a:t>Potrebe, izzivi in namen</a:t>
          </a:r>
          <a:endParaRPr lang="en-SI" sz="1400" kern="1200" dirty="0">
            <a:solidFill>
              <a:schemeClr val="bg1"/>
            </a:solidFill>
            <a:latin typeface="Segoe UI Variable Text Semibold" pitchFamily="2" charset="0"/>
          </a:endParaRPr>
        </a:p>
      </dsp:txBody>
      <dsp:txXfrm rot="10800000">
        <a:off x="1424426" y="1140"/>
        <a:ext cx="3852167" cy="806693"/>
      </dsp:txXfrm>
    </dsp:sp>
    <dsp:sp modelId="{2D3483F3-ACB8-40A2-A8BF-7322F2742A16}">
      <dsp:nvSpPr>
        <dsp:cNvPr id="0" name=""/>
        <dsp:cNvSpPr/>
      </dsp:nvSpPr>
      <dsp:spPr>
        <a:xfrm>
          <a:off x="819406" y="1140"/>
          <a:ext cx="806693" cy="806693"/>
        </a:xfrm>
        <a:prstGeom prst="ellipse">
          <a:avLst/>
        </a:prstGeom>
        <a:solidFill>
          <a:srgbClr val="BCC7B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FF88FC1-D171-42B8-962F-ECD0AE18E916}">
      <dsp:nvSpPr>
        <dsp:cNvPr id="0" name=""/>
        <dsp:cNvSpPr/>
      </dsp:nvSpPr>
      <dsp:spPr>
        <a:xfrm rot="10800000">
          <a:off x="1222753" y="1048637"/>
          <a:ext cx="4053840" cy="806693"/>
        </a:xfrm>
        <a:prstGeom prst="homePlate">
          <a:avLst/>
        </a:prstGeom>
        <a:solidFill>
          <a:srgbClr val="19773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729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>
              <a:solidFill>
                <a:schemeClr val="bg1"/>
              </a:solidFill>
              <a:latin typeface="Segoe UI Variable Text Semibold" pitchFamily="2" charset="0"/>
            </a:rPr>
            <a:t>Osnovni </a:t>
          </a:r>
          <a:r>
            <a:rPr lang="sl-SI" sz="1600" kern="1200" dirty="0">
              <a:solidFill>
                <a:schemeClr val="bg1"/>
              </a:solidFill>
              <a:latin typeface="Segoe UI Variable Text Semibold" pitchFamily="2" charset="0"/>
            </a:rPr>
            <a:t>podatki</a:t>
          </a:r>
          <a:r>
            <a:rPr lang="sl-SI" sz="1400" kern="1200" dirty="0">
              <a:solidFill>
                <a:schemeClr val="bg1"/>
              </a:solidFill>
              <a:latin typeface="Segoe UI Variable Text Semibold" pitchFamily="2" charset="0"/>
            </a:rPr>
            <a:t> o projektu</a:t>
          </a:r>
          <a:endParaRPr lang="en-SI" sz="1400" kern="1200" dirty="0">
            <a:solidFill>
              <a:schemeClr val="bg1"/>
            </a:solidFill>
            <a:latin typeface="Segoe UI Variable Text Semibold" pitchFamily="2" charset="0"/>
          </a:endParaRPr>
        </a:p>
      </dsp:txBody>
      <dsp:txXfrm rot="10800000">
        <a:off x="1424426" y="1048637"/>
        <a:ext cx="3852167" cy="806693"/>
      </dsp:txXfrm>
    </dsp:sp>
    <dsp:sp modelId="{35ECAAAA-006B-4D15-8657-6D1DF300FE45}">
      <dsp:nvSpPr>
        <dsp:cNvPr id="0" name=""/>
        <dsp:cNvSpPr/>
      </dsp:nvSpPr>
      <dsp:spPr>
        <a:xfrm>
          <a:off x="819406" y="1048637"/>
          <a:ext cx="806693" cy="806693"/>
        </a:xfrm>
        <a:prstGeom prst="ellipse">
          <a:avLst/>
        </a:prstGeom>
        <a:solidFill>
          <a:srgbClr val="BBCDB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73C307-FC35-4F29-B92D-CAD050FBDD16}">
      <dsp:nvSpPr>
        <dsp:cNvPr id="0" name=""/>
        <dsp:cNvSpPr/>
      </dsp:nvSpPr>
      <dsp:spPr>
        <a:xfrm rot="10800000">
          <a:off x="1222753" y="2096134"/>
          <a:ext cx="4053840" cy="806693"/>
        </a:xfrm>
        <a:prstGeom prst="homePlate">
          <a:avLst/>
        </a:prstGeom>
        <a:solidFill>
          <a:srgbClr val="19834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72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dirty="0">
              <a:solidFill>
                <a:schemeClr val="bg1"/>
              </a:solidFill>
              <a:latin typeface="Segoe UI Variable Text Semibold" pitchFamily="2" charset="0"/>
            </a:rPr>
            <a:t>Cilji</a:t>
          </a:r>
          <a:endParaRPr lang="en-SI" sz="1600" kern="1200" dirty="0">
            <a:solidFill>
              <a:schemeClr val="bg1"/>
            </a:solidFill>
            <a:latin typeface="Segoe UI Variable Text Semibold" pitchFamily="2" charset="0"/>
          </a:endParaRPr>
        </a:p>
      </dsp:txBody>
      <dsp:txXfrm rot="10800000">
        <a:off x="1424426" y="2096134"/>
        <a:ext cx="3852167" cy="806693"/>
      </dsp:txXfrm>
    </dsp:sp>
    <dsp:sp modelId="{506D0958-5016-420D-B4E0-6364C2728701}">
      <dsp:nvSpPr>
        <dsp:cNvPr id="0" name=""/>
        <dsp:cNvSpPr/>
      </dsp:nvSpPr>
      <dsp:spPr>
        <a:xfrm>
          <a:off x="819406" y="2096134"/>
          <a:ext cx="806693" cy="806693"/>
        </a:xfrm>
        <a:prstGeom prst="ellipse">
          <a:avLst/>
        </a:prstGeom>
        <a:solidFill>
          <a:srgbClr val="BBD2C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263D51C-1AFD-411D-AE38-06F9AAE3B1F7}">
      <dsp:nvSpPr>
        <dsp:cNvPr id="0" name=""/>
        <dsp:cNvSpPr/>
      </dsp:nvSpPr>
      <dsp:spPr>
        <a:xfrm rot="10800000">
          <a:off x="1222753" y="3143631"/>
          <a:ext cx="4053840" cy="806693"/>
        </a:xfrm>
        <a:prstGeom prst="homePlate">
          <a:avLst/>
        </a:prstGeom>
        <a:solidFill>
          <a:srgbClr val="18905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72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dirty="0">
              <a:solidFill>
                <a:schemeClr val="bg1"/>
              </a:solidFill>
              <a:latin typeface="Segoe UI Variable Text Semibold" pitchFamily="2" charset="0"/>
            </a:rPr>
            <a:t>Metoda / proces dela po fazah</a:t>
          </a:r>
          <a:endParaRPr lang="en-SI" sz="1600" kern="1200" dirty="0">
            <a:solidFill>
              <a:schemeClr val="bg1"/>
            </a:solidFill>
            <a:latin typeface="Segoe UI Variable Display Semil" pitchFamily="2" charset="0"/>
          </a:endParaRPr>
        </a:p>
      </dsp:txBody>
      <dsp:txXfrm rot="10800000">
        <a:off x="1424426" y="3143631"/>
        <a:ext cx="3852167" cy="806693"/>
      </dsp:txXfrm>
    </dsp:sp>
    <dsp:sp modelId="{F0DB08A5-97CD-4701-9AFB-73D056080385}">
      <dsp:nvSpPr>
        <dsp:cNvPr id="0" name=""/>
        <dsp:cNvSpPr/>
      </dsp:nvSpPr>
      <dsp:spPr>
        <a:xfrm>
          <a:off x="819406" y="3143631"/>
          <a:ext cx="806693" cy="806693"/>
        </a:xfrm>
        <a:prstGeom prst="ellipse">
          <a:avLst/>
        </a:prstGeom>
        <a:solidFill>
          <a:srgbClr val="BAD7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8F2DB52-EB07-4CA7-A4ED-C2881EBFDC07}">
      <dsp:nvSpPr>
        <dsp:cNvPr id="0" name=""/>
        <dsp:cNvSpPr/>
      </dsp:nvSpPr>
      <dsp:spPr>
        <a:xfrm rot="10800000">
          <a:off x="1222753" y="4191128"/>
          <a:ext cx="4053840" cy="806693"/>
        </a:xfrm>
        <a:prstGeom prst="homePlate">
          <a:avLst/>
        </a:prstGeom>
        <a:solidFill>
          <a:srgbClr val="179D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72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dirty="0">
              <a:solidFill>
                <a:schemeClr val="bg1"/>
              </a:solidFill>
              <a:latin typeface="Segoe UI Variable Text Semibold" pitchFamily="2" charset="0"/>
            </a:rPr>
            <a:t>Podrobnejša predstavitev po posameznih fazah </a:t>
          </a:r>
          <a:br>
            <a:rPr lang="sl-SI" sz="1600" kern="1200" dirty="0">
              <a:solidFill>
                <a:schemeClr val="bg1"/>
              </a:solidFill>
              <a:latin typeface="Segoe UI Variable Text Semibold" pitchFamily="2" charset="0"/>
            </a:rPr>
          </a:br>
          <a:r>
            <a:rPr lang="sl-SI" sz="1600" kern="1200" dirty="0">
              <a:solidFill>
                <a:schemeClr val="bg1"/>
              </a:solidFill>
              <a:latin typeface="Segoe UI Variable Display Semil" pitchFamily="2" charset="0"/>
            </a:rPr>
            <a:t>(merila in kriteriji, vmesni rezultati)</a:t>
          </a:r>
          <a:endParaRPr lang="en-SI" sz="1600" kern="1200" dirty="0">
            <a:solidFill>
              <a:schemeClr val="bg1"/>
            </a:solidFill>
            <a:latin typeface="Segoe UI Variable Display Semil" pitchFamily="2" charset="0"/>
          </a:endParaRPr>
        </a:p>
      </dsp:txBody>
      <dsp:txXfrm rot="10800000">
        <a:off x="1424426" y="4191128"/>
        <a:ext cx="3852167" cy="806693"/>
      </dsp:txXfrm>
    </dsp:sp>
    <dsp:sp modelId="{EEC33ACC-B47A-4517-A760-00C444D0D46F}">
      <dsp:nvSpPr>
        <dsp:cNvPr id="0" name=""/>
        <dsp:cNvSpPr/>
      </dsp:nvSpPr>
      <dsp:spPr>
        <a:xfrm>
          <a:off x="819406" y="4191128"/>
          <a:ext cx="806693" cy="806693"/>
        </a:xfrm>
        <a:prstGeom prst="ellipse">
          <a:avLst/>
        </a:prstGeom>
        <a:solidFill>
          <a:srgbClr val="BADBD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9453A-D1E3-4C03-AC7E-566FDB904B94}">
      <dsp:nvSpPr>
        <dsp:cNvPr id="0" name=""/>
        <dsp:cNvSpPr/>
      </dsp:nvSpPr>
      <dsp:spPr>
        <a:xfrm rot="10800000">
          <a:off x="1223251" y="715"/>
          <a:ext cx="4053840" cy="808687"/>
        </a:xfrm>
        <a:prstGeom prst="homePlate">
          <a:avLst/>
        </a:prstGeom>
        <a:solidFill>
          <a:srgbClr val="16AA9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660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dirty="0">
              <a:solidFill>
                <a:schemeClr val="bg1"/>
              </a:solidFill>
              <a:latin typeface="Segoe UI Variable Text Semibold" pitchFamily="2" charset="0"/>
            </a:rPr>
            <a:t>Pilotna območja </a:t>
          </a:r>
          <a:br>
            <a:rPr lang="sl-SI" sz="1600" kern="1200" dirty="0">
              <a:solidFill>
                <a:schemeClr val="bg1"/>
              </a:solidFill>
              <a:latin typeface="Segoe UI Variable Display Semil" pitchFamily="2" charset="0"/>
            </a:rPr>
          </a:br>
          <a:r>
            <a:rPr lang="sl-SI" sz="1600" kern="1200" dirty="0">
              <a:solidFill>
                <a:schemeClr val="bg1"/>
              </a:solidFill>
              <a:latin typeface="Segoe UI Variable Display Semil" pitchFamily="2" charset="0"/>
            </a:rPr>
            <a:t>(končni rezultat)</a:t>
          </a:r>
          <a:endParaRPr lang="en-SI" sz="1600" kern="1200" dirty="0">
            <a:solidFill>
              <a:schemeClr val="bg1"/>
            </a:solidFill>
            <a:latin typeface="Segoe UI Variable Display Semil" pitchFamily="2" charset="0"/>
          </a:endParaRPr>
        </a:p>
      </dsp:txBody>
      <dsp:txXfrm rot="10800000">
        <a:off x="1425423" y="715"/>
        <a:ext cx="3851668" cy="808687"/>
      </dsp:txXfrm>
    </dsp:sp>
    <dsp:sp modelId="{2D3483F3-ACB8-40A2-A8BF-7322F2742A16}">
      <dsp:nvSpPr>
        <dsp:cNvPr id="0" name=""/>
        <dsp:cNvSpPr/>
      </dsp:nvSpPr>
      <dsp:spPr>
        <a:xfrm>
          <a:off x="818908" y="715"/>
          <a:ext cx="808687" cy="808687"/>
        </a:xfrm>
        <a:prstGeom prst="ellipse">
          <a:avLst/>
        </a:prstGeom>
        <a:solidFill>
          <a:srgbClr val="BAE0D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FF88FC1-D171-42B8-962F-ECD0AE18E916}">
      <dsp:nvSpPr>
        <dsp:cNvPr id="0" name=""/>
        <dsp:cNvSpPr/>
      </dsp:nvSpPr>
      <dsp:spPr>
        <a:xfrm rot="10800000">
          <a:off x="1223251" y="1050801"/>
          <a:ext cx="4053840" cy="808687"/>
        </a:xfrm>
        <a:prstGeom prst="homePlate">
          <a:avLst/>
        </a:prstGeom>
        <a:solidFill>
          <a:srgbClr val="14B8B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660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dirty="0">
              <a:solidFill>
                <a:schemeClr val="bg1"/>
              </a:solidFill>
              <a:latin typeface="Segoe UI Variable Text Semibold" pitchFamily="2" charset="0"/>
            </a:rPr>
            <a:t>Priročnik </a:t>
          </a:r>
          <a:br>
            <a:rPr lang="sl-SI" sz="1600" kern="1200" dirty="0">
              <a:solidFill>
                <a:schemeClr val="bg1"/>
              </a:solidFill>
              <a:latin typeface="Segoe UI Variable Text Semibold" pitchFamily="2" charset="0"/>
            </a:rPr>
          </a:br>
          <a:r>
            <a:rPr lang="sl-SI" sz="1600" kern="1200" dirty="0">
              <a:solidFill>
                <a:schemeClr val="bg1"/>
              </a:solidFill>
              <a:latin typeface="Segoe UI Variable Display Semil" pitchFamily="2" charset="0"/>
            </a:rPr>
            <a:t>(končni rezultat)</a:t>
          </a:r>
          <a:endParaRPr lang="en-SI" sz="1600" kern="1200" dirty="0">
            <a:solidFill>
              <a:schemeClr val="bg1"/>
            </a:solidFill>
            <a:latin typeface="Segoe UI Variable Text Semibold" pitchFamily="2" charset="0"/>
          </a:endParaRPr>
        </a:p>
      </dsp:txBody>
      <dsp:txXfrm rot="10800000">
        <a:off x="1425423" y="1050801"/>
        <a:ext cx="3851668" cy="808687"/>
      </dsp:txXfrm>
    </dsp:sp>
    <dsp:sp modelId="{35ECAAAA-006B-4D15-8657-6D1DF300FE45}">
      <dsp:nvSpPr>
        <dsp:cNvPr id="0" name=""/>
        <dsp:cNvSpPr/>
      </dsp:nvSpPr>
      <dsp:spPr>
        <a:xfrm>
          <a:off x="818908" y="1050801"/>
          <a:ext cx="808687" cy="808687"/>
        </a:xfrm>
        <a:prstGeom prst="ellipse">
          <a:avLst/>
        </a:prstGeom>
        <a:solidFill>
          <a:srgbClr val="C5E4E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73C307-FC35-4F29-B92D-CAD050FBDD16}">
      <dsp:nvSpPr>
        <dsp:cNvPr id="0" name=""/>
        <dsp:cNvSpPr/>
      </dsp:nvSpPr>
      <dsp:spPr>
        <a:xfrm rot="10800000">
          <a:off x="1223251" y="2100888"/>
          <a:ext cx="4053840" cy="808687"/>
        </a:xfrm>
        <a:prstGeom prst="homePlate">
          <a:avLst/>
        </a:prstGeom>
        <a:solidFill>
          <a:srgbClr val="12AE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660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dirty="0">
              <a:solidFill>
                <a:schemeClr val="bg1"/>
              </a:solidFill>
              <a:latin typeface="Segoe UI Variable Text Semibold" pitchFamily="2" charset="0"/>
            </a:rPr>
            <a:t>Poudarki</a:t>
          </a:r>
          <a:endParaRPr lang="en-SI" sz="1600" kern="1200" dirty="0">
            <a:solidFill>
              <a:srgbClr val="04A0DC"/>
            </a:solidFill>
          </a:endParaRPr>
        </a:p>
      </dsp:txBody>
      <dsp:txXfrm rot="10800000">
        <a:off x="1425423" y="2100888"/>
        <a:ext cx="3851668" cy="808687"/>
      </dsp:txXfrm>
    </dsp:sp>
    <dsp:sp modelId="{506D0958-5016-420D-B4E0-6364C2728701}">
      <dsp:nvSpPr>
        <dsp:cNvPr id="0" name=""/>
        <dsp:cNvSpPr/>
      </dsp:nvSpPr>
      <dsp:spPr>
        <a:xfrm>
          <a:off x="818908" y="2100888"/>
          <a:ext cx="808687" cy="808687"/>
        </a:xfrm>
        <a:prstGeom prst="ellipse">
          <a:avLst/>
        </a:prstGeom>
        <a:solidFill>
          <a:srgbClr val="BBDBE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263D51C-1AFD-411D-AE38-06F9AAE3B1F7}">
      <dsp:nvSpPr>
        <dsp:cNvPr id="0" name=""/>
        <dsp:cNvSpPr/>
      </dsp:nvSpPr>
      <dsp:spPr>
        <a:xfrm rot="10800000">
          <a:off x="1223251" y="3150974"/>
          <a:ext cx="4053840" cy="808687"/>
        </a:xfrm>
        <a:prstGeom prst="homePlate">
          <a:avLst/>
        </a:prstGeom>
        <a:solidFill>
          <a:srgbClr val="0F9ED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660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dirty="0">
              <a:solidFill>
                <a:schemeClr val="bg1"/>
              </a:solidFill>
              <a:latin typeface="Segoe UI Variable Text Semibold" pitchFamily="2" charset="0"/>
            </a:rPr>
            <a:t>Zaključki in pogled naprej</a:t>
          </a:r>
          <a:endParaRPr lang="en-SI" sz="1600" kern="1200" dirty="0">
            <a:solidFill>
              <a:schemeClr val="bg1"/>
            </a:solidFill>
            <a:latin typeface="Segoe UI Variable Text Semibold" pitchFamily="2" charset="0"/>
          </a:endParaRPr>
        </a:p>
      </dsp:txBody>
      <dsp:txXfrm rot="10800000">
        <a:off x="1425423" y="3150974"/>
        <a:ext cx="3851668" cy="808687"/>
      </dsp:txXfrm>
    </dsp:sp>
    <dsp:sp modelId="{F0DB08A5-97CD-4701-9AFB-73D056080385}">
      <dsp:nvSpPr>
        <dsp:cNvPr id="0" name=""/>
        <dsp:cNvSpPr/>
      </dsp:nvSpPr>
      <dsp:spPr>
        <a:xfrm>
          <a:off x="818908" y="3150974"/>
          <a:ext cx="808687" cy="808687"/>
        </a:xfrm>
        <a:prstGeom prst="ellipse">
          <a:avLst/>
        </a:prstGeom>
        <a:solidFill>
          <a:srgbClr val="BCD6E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FCED615-5ACD-4752-B732-7B05DFAFE541}">
      <dsp:nvSpPr>
        <dsp:cNvPr id="0" name=""/>
        <dsp:cNvSpPr/>
      </dsp:nvSpPr>
      <dsp:spPr>
        <a:xfrm rot="10800000">
          <a:off x="1223251" y="4201061"/>
          <a:ext cx="4053840" cy="808687"/>
        </a:xfrm>
        <a:prstGeom prst="homePlate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6609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I" sz="3700" kern="1200" dirty="0">
            <a:solidFill>
              <a:srgbClr val="04A0DC"/>
            </a:solidFill>
          </a:endParaRPr>
        </a:p>
      </dsp:txBody>
      <dsp:txXfrm rot="10800000">
        <a:off x="1425423" y="4201061"/>
        <a:ext cx="3851668" cy="808687"/>
      </dsp:txXfrm>
    </dsp:sp>
    <dsp:sp modelId="{DFB26458-C1A0-452C-83FA-F167B77352E0}">
      <dsp:nvSpPr>
        <dsp:cNvPr id="0" name=""/>
        <dsp:cNvSpPr/>
      </dsp:nvSpPr>
      <dsp:spPr>
        <a:xfrm>
          <a:off x="818908" y="4201061"/>
          <a:ext cx="808687" cy="808687"/>
        </a:xfrm>
        <a:prstGeom prst="ellipse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93C4F-532F-4F0F-8C19-8D2DFC0F2FFF}">
      <dsp:nvSpPr>
        <dsp:cNvPr id="0" name=""/>
        <dsp:cNvSpPr/>
      </dsp:nvSpPr>
      <dsp:spPr>
        <a:xfrm>
          <a:off x="0" y="375972"/>
          <a:ext cx="2636252" cy="1852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4602" tIns="499872" rIns="204602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sl-SI" sz="1200" kern="1200" noProof="0" dirty="0">
              <a:latin typeface="Segoe UI Variable Display Semil" pitchFamily="2" charset="0"/>
            </a:rPr>
            <a:t>Začetni kriteriji: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sl-SI" sz="1200" kern="1200" noProof="0" dirty="0">
              <a:latin typeface="Segoe UI Variable Display Semil" pitchFamily="2" charset="0"/>
            </a:rPr>
            <a:t>Namenska raba SS in CU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sl-SI" sz="1200" kern="1200" noProof="0" dirty="0">
              <a:latin typeface="Segoe UI Variable Display Semil" pitchFamily="2" charset="0"/>
            </a:rPr>
            <a:t>Nepozidano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sl-SI" sz="1200" kern="1200" noProof="0" dirty="0">
              <a:latin typeface="Segoe UI Variable Display Semil" pitchFamily="2" charset="0"/>
            </a:rPr>
            <a:t>Brez prostorskih omejitev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sl-SI" sz="1200" kern="1200" noProof="0" dirty="0">
              <a:latin typeface="Segoe UI Variable Display Semil" pitchFamily="2" charset="0"/>
            </a:rPr>
            <a:t>Lastništvo: 100 % javno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sl-SI" sz="1200" kern="1200" noProof="0" dirty="0">
              <a:latin typeface="Segoe UI Variable Display Semil" pitchFamily="2" charset="0"/>
            </a:rPr>
            <a:t>Ustrezna velikost in geometrija</a:t>
          </a:r>
        </a:p>
      </dsp:txBody>
      <dsp:txXfrm>
        <a:off x="0" y="375972"/>
        <a:ext cx="2636252" cy="1852200"/>
      </dsp:txXfrm>
    </dsp:sp>
    <dsp:sp modelId="{3E6205A3-D532-4B25-82E2-CB00943E5239}">
      <dsp:nvSpPr>
        <dsp:cNvPr id="0" name=""/>
        <dsp:cNvSpPr/>
      </dsp:nvSpPr>
      <dsp:spPr>
        <a:xfrm>
          <a:off x="131812" y="21732"/>
          <a:ext cx="2273171" cy="708480"/>
        </a:xfrm>
        <a:prstGeom prst="roundRect">
          <a:avLst/>
        </a:prstGeom>
        <a:solidFill>
          <a:srgbClr val="18905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751" tIns="0" rIns="69751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noProof="0" dirty="0">
              <a:latin typeface="Segoe UI Variable Text Semibold" pitchFamily="2" charset="0"/>
            </a:rPr>
            <a:t>FAZA 1: Širši nabor potencialno primernih zemljišč</a:t>
          </a:r>
        </a:p>
      </dsp:txBody>
      <dsp:txXfrm>
        <a:off x="166397" y="56317"/>
        <a:ext cx="2204001" cy="639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93C4F-532F-4F0F-8C19-8D2DFC0F2FFF}">
      <dsp:nvSpPr>
        <dsp:cNvPr id="0" name=""/>
        <dsp:cNvSpPr/>
      </dsp:nvSpPr>
      <dsp:spPr>
        <a:xfrm>
          <a:off x="0" y="407154"/>
          <a:ext cx="2636252" cy="184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4602" tIns="541528" rIns="204602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sl-SI" sz="1200" kern="1200" noProof="0" dirty="0">
              <a:latin typeface="Segoe UI Variable Display Semil" pitchFamily="2" charset="0"/>
            </a:rPr>
            <a:t>Sklopi prostorskih in urbanističnih meril: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sl-SI" sz="1200" kern="1200" noProof="0" dirty="0">
              <a:latin typeface="Segoe UI Variable Display Semil" pitchFamily="2" charset="0"/>
            </a:rPr>
            <a:t>sklop: Izločitvena merila / kriteriji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sl-SI" sz="1200" kern="1200" noProof="0" dirty="0">
              <a:latin typeface="Segoe UI Variable Display Semil" pitchFamily="2" charset="0"/>
            </a:rPr>
            <a:t> sklop: Vrednostna merila  / kriteriji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sl-SI" sz="1200" kern="1200" noProof="0" dirty="0">
              <a:latin typeface="Segoe UI Variable Display Semil" pitchFamily="2" charset="0"/>
            </a:rPr>
            <a:t> sklop: Dodatna merila/ kriteriji</a:t>
          </a:r>
        </a:p>
      </dsp:txBody>
      <dsp:txXfrm>
        <a:off x="0" y="407154"/>
        <a:ext cx="2636252" cy="1842750"/>
      </dsp:txXfrm>
    </dsp:sp>
    <dsp:sp modelId="{3E6205A3-D532-4B25-82E2-CB00943E5239}">
      <dsp:nvSpPr>
        <dsp:cNvPr id="0" name=""/>
        <dsp:cNvSpPr/>
      </dsp:nvSpPr>
      <dsp:spPr>
        <a:xfrm>
          <a:off x="131812" y="11697"/>
          <a:ext cx="2273171" cy="767520"/>
        </a:xfrm>
        <a:prstGeom prst="roundRect">
          <a:avLst/>
        </a:prstGeom>
        <a:solidFill>
          <a:srgbClr val="18905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751" tIns="0" rIns="69751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noProof="0" dirty="0">
              <a:latin typeface="Segoe UI Variable Text Semibold" pitchFamily="2" charset="0"/>
            </a:rPr>
            <a:t>FAZA 1: Določitev meril za primernost zemljišč</a:t>
          </a:r>
        </a:p>
      </dsp:txBody>
      <dsp:txXfrm>
        <a:off x="169279" y="49164"/>
        <a:ext cx="2198237" cy="6925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93C4F-532F-4F0F-8C19-8D2DFC0F2FFF}">
      <dsp:nvSpPr>
        <dsp:cNvPr id="0" name=""/>
        <dsp:cNvSpPr/>
      </dsp:nvSpPr>
      <dsp:spPr>
        <a:xfrm>
          <a:off x="0" y="384140"/>
          <a:ext cx="2636252" cy="1850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4602" tIns="520700" rIns="204602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sl-SI" sz="1200" kern="1200" noProof="0" dirty="0">
              <a:latin typeface="Segoe UI Variable Display Semil" pitchFamily="2" charset="0"/>
            </a:rPr>
            <a:t>1. sklop meril: Izločitvena merila / kriteriji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sl-SI" sz="1200" kern="1200" noProof="0" dirty="0">
            <a:latin typeface="Segoe UI Variable Display Semil" pitchFamily="2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sl-SI" sz="1200" kern="1200" noProof="0" dirty="0">
            <a:latin typeface="Segoe UI Variable Display Semil" pitchFamily="2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sl-SI" sz="1200" kern="1200" noProof="0" dirty="0">
            <a:latin typeface="Segoe UI Variable Display Semil" pitchFamily="2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sl-SI" sz="1200" kern="1200" noProof="0" dirty="0">
              <a:latin typeface="Segoe UI Variable Display Semil" pitchFamily="2" charset="0"/>
            </a:rPr>
            <a:t> </a:t>
          </a:r>
        </a:p>
      </dsp:txBody>
      <dsp:txXfrm>
        <a:off x="0" y="384140"/>
        <a:ext cx="2636252" cy="1850625"/>
      </dsp:txXfrm>
    </dsp:sp>
    <dsp:sp modelId="{3E6205A3-D532-4B25-82E2-CB00943E5239}">
      <dsp:nvSpPr>
        <dsp:cNvPr id="0" name=""/>
        <dsp:cNvSpPr/>
      </dsp:nvSpPr>
      <dsp:spPr>
        <a:xfrm>
          <a:off x="131812" y="15140"/>
          <a:ext cx="2273171" cy="738000"/>
        </a:xfrm>
        <a:prstGeom prst="roundRect">
          <a:avLst/>
        </a:prstGeom>
        <a:solidFill>
          <a:srgbClr val="18905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751" tIns="0" rIns="69751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noProof="0" dirty="0">
              <a:latin typeface="Segoe UI Variable Text Semibold" pitchFamily="2" charset="0"/>
            </a:rPr>
            <a:t>FAZA 2: Določitev primernih zemljišč z upoštevanjem izločitvenih meril</a:t>
          </a:r>
        </a:p>
      </dsp:txBody>
      <dsp:txXfrm>
        <a:off x="167838" y="51166"/>
        <a:ext cx="2201119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D7985-6986-4026-B9E5-E7FC2497EB0C}" type="datetimeFigureOut">
              <a:rPr lang="sl-SI" smtClean="0"/>
              <a:t>12. 11. 2025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174C9-6071-43C6-A782-5564C9D3E3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626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11492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E7E12-00C0-33BE-753A-C7C15FD8B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55AC7C00-4322-0957-1EDB-ED971CF1D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B2BFA635-F504-3C77-63EA-95AB3C537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582967A-8C92-653D-A99D-C3BDB2B30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10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73466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15109-1460-F195-665F-0AFFD74F4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8B981CF9-9490-1F9F-7BF2-A696EF48F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C666F381-A7AA-2CDC-1450-A9B8F3A50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BF47169-17C0-CD51-B967-A026F72EA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11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82631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7E8A4-46D5-7CD2-ABB3-1B5D8C69B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6D270401-3FA3-7021-F156-2DC9525DF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027046CB-D015-AF36-F364-2B58D6740F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0C9F0697-EDD6-D235-5948-1CB41DDFB6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12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76484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88DFD-02E3-3E39-9984-A0A785C6F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2B442101-5695-F899-F1EC-37FD61BA2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AEF6FF22-139C-8969-5689-E62390850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04F066D-066C-5919-8C22-ED65855200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13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77591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84AAD-B3DF-E1BF-BA69-61DB2FB70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53C101D4-A698-BE3F-EDA9-C6448B1BB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589F0EFD-ADAB-B0E7-A667-E6467E72E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AF38E2F-94D7-5CDF-48B9-3BD4BEC0C4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14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34489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876A7-1158-5BEA-9876-1E83CFD0C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E9ED2A57-41CE-4049-2AC9-0471BE84C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37717368-5803-0382-866E-D93781C19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CE4E3047-2DCB-F082-37A5-8530A4DD4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15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6853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64118-3711-DF35-5B3C-D2BBCA807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BE9B12E0-E30D-E90E-F773-31E1E7FB6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23CF10E2-A7AD-A468-BB20-74E9F21E1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58D3E6CE-7E43-278F-F993-714E62E10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16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63365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B9486-6293-2DB0-40D5-6F0F8532B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ED1EE722-1F34-3DC2-960D-EE21DFDCF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73445591-7F11-3D90-BE1F-130EBB2EE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8B744D8-28BB-02D0-E296-40D35049E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79670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06EFF-D7C6-0012-553C-90EEBAF32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1C0916A6-620A-A877-92FF-82B7CCF76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4774ACC1-21BA-8A47-6829-04B4D1FA5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4C0DE00-5114-1846-D079-DE2E166A29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18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6893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236E8-0BE8-EB58-3F64-6D03DE71C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DB94F8B9-B6AF-7AD3-2653-77D910269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A487F8C5-583C-A9FC-590E-E054A47FB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A940178-19E2-28B1-BA30-8F0A6092F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19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8947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14301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77250-29DE-B2F0-9029-ABBCFB814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E6324864-B640-7D01-6994-D2D28B243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B063B42E-19A9-7332-8AE4-E4DCEA01F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CDDF459-CF44-85CA-50F4-1E1CDB904C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20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07373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9F9A0-EBBE-637F-F6F3-C3400B4B7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DC2FDF89-AC62-2E5C-029E-4EC15872DE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17456823-415B-E4AC-E576-4F74B0453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6DD50FE-9883-FCEE-58AF-D38D4A580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21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16328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9B19E-7F6B-8AD6-6590-30DC0ADDB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330F119F-FEF1-1E45-2504-61F5E0C16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4D248421-711D-469F-55CE-A9263D450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64ECFB0-3851-C01E-83F0-3CE0FD994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22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25370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E7663-42FC-0D96-AED9-9E1FD7181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61D588EA-74FC-7F9C-F82A-E5E4980FD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DF732632-0D7E-B103-5FFF-888D8F61A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838FA8B-85A6-08CF-B5E0-90D0DB072C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0086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C938B-F4BE-04EA-8402-A53931296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73B23AD2-EF22-BA96-1E83-328DF02579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313C5820-88E2-57F7-A286-F46E7C6FF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060ACE51-057D-F081-2365-FE603116B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24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88372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05494-F6AD-69AF-6904-B4CB0CC1E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468050B0-33D0-05EA-2ECF-68491106B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2C1C12AB-07C6-A707-F92D-F90B4B7A6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C4A75AD-BF11-C360-0575-830BE4EB1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6106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D14E9-5AEE-3F79-1031-656586B84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C608D293-4CD1-3F3F-A41B-38E32D246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68CACEA5-47DC-21D9-7B9A-87D8EFB98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872D7F1-A5E3-1FA1-2198-8CF5B8F35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5464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3344F-30C1-DEC0-8D33-C16565270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A2FDCB29-CA34-AB42-90A4-F3229E323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3CAEEE80-3429-A25E-F133-FEACCF0B6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76A9D25-F77B-9841-1C90-6AB0FE3B4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27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51716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31AD0-E2F8-7C00-D896-E86E39A73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2A757C12-5F30-B668-CDC8-4D91FA744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3BE510AF-59A5-074D-456C-8A6E04F44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20EBEC0-8490-544B-361C-7CBB5571A5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03080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23DA-483A-305E-FEE4-012A78B10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6964C6AF-F9F0-5E04-57D1-9965478F8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23BA8083-7B7A-11B8-F5B6-7F75F2C2C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57F6BF2-E4BF-C45E-1077-6589A101E2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29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262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74BE0-56BB-0872-2B70-9E266DDF4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4C24D80A-EFC1-C43C-127D-B64072F73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E5D09964-6273-A343-0FB5-B5F9EAF70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1200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FC6BCEF-1B31-4C6A-28CE-A2B5C8F573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426525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215C9-1117-6F00-907B-75FD197B7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79C47EED-ACA8-C494-67DF-8F3110FD04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552BE383-EFB6-F056-52E7-D360DE9FF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07CF61D-8C90-3862-5280-482008D96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30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9790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120EE-3B1C-35F4-3C66-BEFA6CEDE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4BB42597-EF1F-C78E-2E5D-D21124B9C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1C9A5FE9-CDD4-2211-1336-DDC2E8092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BD4A8AE4-9E4E-B3AF-F9D9-3FD087F456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31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4280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5697A-F395-91EA-2B2C-C4E534A01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454821AE-5A2C-D156-9DCF-7B10515E96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7A8B5661-93E3-8105-5B36-ECE7E1D01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1945612-F32E-FA7F-8C6C-48CD77ED1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32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94127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B6708-B11C-9BBA-8CF6-F430A8C83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9DC1FC5D-6B77-3F80-AA7E-8322DAFFBB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E572E3E0-5B67-2B69-BB2F-A9CF85BE1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BAC08C4-2E21-0DAD-472F-BAA00E8A6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33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57386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4A99C-E575-6371-2A4A-F38C9DC4F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1384B6BF-02EB-3620-9B5D-2E44BCA79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2395B76E-27D8-650F-DC3C-533FDDA05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A6E4018-CCDC-3A54-F717-A4E978BD90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34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193516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39606-DACE-25DE-44D9-2483A41F2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E43B82AE-C433-3691-7D5F-6D8440908F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C901E998-B368-F1DB-B95B-47D2231EF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4F99421-668E-C40E-25BB-296A45AF5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35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338031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27D67-ED66-55CD-E923-80CCC73D5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CE91F62F-93D0-B64C-D598-104F11C8C7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DC32E64B-A488-1FF0-179A-986B23DA0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2E281B8-8E2F-A119-0671-AFF53C689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36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861066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469BE-34F7-1FB4-3993-0AA4D6B32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7BE7543F-792E-721C-AECE-36EEFD6D8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BA32E187-22C0-8109-464D-28F579DF30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537B65EC-C9C0-0356-CEE3-10DA31E92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37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846018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5482F-5435-DE76-50D5-6872D763F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00D605E8-1CF6-C730-6D14-89667C5A3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2C67780B-F4FE-02E5-3075-37A240D44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8559DA7-BD66-73A1-088C-C9F6E8C1F5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38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14474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5BC14-80D6-7AB4-103D-987EB02C4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A56D3A6E-C88B-1F27-365B-0A4556A89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7276C50F-7767-E021-4D3E-37DEDE4B2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B61FD7FC-21B7-5C61-E866-0C418375C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958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6534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1271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5515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53C54-FADD-B6CC-BCBC-6304CA9F9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DA7BDAC7-E4BF-D2A8-9A48-2255AFB0B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9D52EF1E-1421-48EE-2569-F75FD40A0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E36D010-21DF-66E0-038F-373DBF8B5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57654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49F5E-9A2D-9675-FB09-A6616D18F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7184E202-939E-30DF-0E41-8FB0DADA1A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C4AD05BF-BB3C-46D5-87C5-36D0D1EDD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None/>
            </a:pPr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CA644761-E778-64D7-F4BF-CC7953802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74C9-6071-43C6-A782-5564C9D3E386}" type="slidenum">
              <a:rPr lang="sl-SI" smtClean="0"/>
              <a:t>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4364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01862E-13EE-110B-08AB-D4675175C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56357D8-B7FE-DECE-F60B-1D1A14E67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7F0EF03-1344-845A-6F1C-A8F428556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AED1-6B59-480C-B176-AA05D8C00C5C}" type="datetimeFigureOut">
              <a:rPr lang="sl-SI" smtClean="0"/>
              <a:t>12. 11. 2025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66A566B-4DC1-EF81-7834-AF1ADFDE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888BC71-6CD6-0888-3EF4-823F3150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568E-B6B9-4109-BA0D-2AF140E65B13}" type="slidenum">
              <a:rPr lang="sl-SI" smtClean="0"/>
              <a:t>‹#›</a:t>
            </a:fld>
            <a:endParaRPr 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4DB246-AC28-4A6D-7AFD-2D432871333F}"/>
              </a:ext>
            </a:extLst>
          </p:cNvPr>
          <p:cNvSpPr/>
          <p:nvPr userDrawn="1"/>
        </p:nvSpPr>
        <p:spPr>
          <a:xfrm>
            <a:off x="-132347" y="5522495"/>
            <a:ext cx="12560968" cy="133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4960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A7D66C-703A-53C3-B9FE-2F6708EFB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4E56E4E8-4A21-E27A-00CB-7ACC90383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A130BFD-B17C-EFBC-3BF1-02CF7C89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AED1-6B59-480C-B176-AA05D8C00C5C}" type="datetimeFigureOut">
              <a:rPr lang="sl-SI" smtClean="0"/>
              <a:t>12. 11. 2025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6710B2B-1CD3-0855-AF2C-D93512B27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E1172F9-B998-5391-E402-160CEA18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568E-B6B9-4109-BA0D-2AF140E65B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729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E3EC67B-079E-C972-A49B-9BC8D8C7D8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8DD4FE4-66DE-830F-2C8F-6E433E331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8D6CBBF-F273-54E5-375F-9CC5C347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AED1-6B59-480C-B176-AA05D8C00C5C}" type="datetimeFigureOut">
              <a:rPr lang="sl-SI" smtClean="0"/>
              <a:t>12. 11. 2025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6C4171F-52C2-0EB2-E8E3-EE3DA586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B8A6468-40A0-998C-541B-913E619B4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568E-B6B9-4109-BA0D-2AF140E65B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753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A1A42C-717E-B70C-B81E-8F7D4914B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EFE2063-4DB3-B317-05B3-EB765B13F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CEE4638-5D19-C5C9-4EA7-B048C9B9D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AED1-6B59-480C-B176-AA05D8C00C5C}" type="datetimeFigureOut">
              <a:rPr lang="sl-SI" smtClean="0"/>
              <a:t>12. 11. 2025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A7E5B91-5811-F993-B012-11518F5C3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AA77C0C-85DD-1A33-B6A8-39C5532E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568E-B6B9-4109-BA0D-2AF140E65B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3993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5934B6-A6B1-A8AF-3195-20066C23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78A6316-1EB5-DD9F-0545-3A114856D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7E67A92-1509-72EF-3183-5EA5E83B5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AED1-6B59-480C-B176-AA05D8C00C5C}" type="datetimeFigureOut">
              <a:rPr lang="sl-SI" smtClean="0"/>
              <a:t>12. 11. 2025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A531BA4-D8C7-BEAC-6EE4-B9346EFE2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DEBCECE-AF30-9CB1-AD70-C7497B891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568E-B6B9-4109-BA0D-2AF140E65B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134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1FD719-C8AD-21C2-E1CB-7FE85B299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1B29A21-8E57-6211-A0D4-2DC1A52902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50F90A5-BE38-CCE8-CFD7-39D35DDD8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08C88C9-3698-9415-452F-ED7A7BC27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AED1-6B59-480C-B176-AA05D8C00C5C}" type="datetimeFigureOut">
              <a:rPr lang="sl-SI" smtClean="0"/>
              <a:t>12. 11. 2025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FF9847D-E54F-B1AC-9647-DCF721C3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043C2C1-917C-3369-8EFC-2EF5598B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568E-B6B9-4109-BA0D-2AF140E65B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5962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EE3FA8-DADF-BB88-249A-7344DDD42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A0783FF-3902-7F79-B8BB-E8380F630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6AFA771-471D-35C8-EF66-DB7FD478F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1737739-C2DF-B9BA-9DB0-90579CD36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347E1705-A076-A3C7-6C2E-8BFE8BFCE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E667D4F5-D41D-247C-DF1E-21294A7BB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AED1-6B59-480C-B176-AA05D8C00C5C}" type="datetimeFigureOut">
              <a:rPr lang="sl-SI" smtClean="0"/>
              <a:t>12. 11. 2025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416EDFB3-02BF-9294-A13B-51AEB16D9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E0BD462-32F3-8CA6-C1C1-0490740EE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568E-B6B9-4109-BA0D-2AF140E65B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5923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2E4776-2462-E4B4-AFC2-53EA064E1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18952D9-97EA-67E3-F750-E525D5C64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AED1-6B59-480C-B176-AA05D8C00C5C}" type="datetimeFigureOut">
              <a:rPr lang="sl-SI" smtClean="0"/>
              <a:t>12. 11. 2025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AF54BF7-5D74-568E-7A1C-3B1399B69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5059FDC-1255-FDA4-CBCA-F98A0D93B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568E-B6B9-4109-BA0D-2AF140E65B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553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A40CB6EC-5B44-3BA6-7CCA-0F95109CC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AED1-6B59-480C-B176-AA05D8C00C5C}" type="datetimeFigureOut">
              <a:rPr lang="sl-SI" smtClean="0"/>
              <a:t>12. 11. 2025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67159B7D-FA16-F8F3-5269-6385DF256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5066DCF8-4CFD-6111-C5C8-F90405E82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568E-B6B9-4109-BA0D-2AF140E65B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0557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6BF288-1A65-C7B3-1E66-2D2133680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1AA0A31-5D41-0937-EA20-4EC9EC528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D291E0E-5179-1B92-00A9-33204A329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CE00A00-5B6D-7AB2-19B5-DC7B8D0B2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AED1-6B59-480C-B176-AA05D8C00C5C}" type="datetimeFigureOut">
              <a:rPr lang="sl-SI" smtClean="0"/>
              <a:t>12. 11. 2025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7064552-FFE5-AC72-386F-A3112D5D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BD0CC65-9195-B5A3-60E4-46E5DC63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568E-B6B9-4109-BA0D-2AF140E65B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168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9E4A85-7797-CB8C-32A1-760CB2109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ABBB8A5A-8FFA-8815-DD70-F1264C5A7D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FC0F3CE-89CC-0766-AA67-BB67AF995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FC607F4-9468-06CF-2414-87817AEB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AED1-6B59-480C-B176-AA05D8C00C5C}" type="datetimeFigureOut">
              <a:rPr lang="sl-SI" smtClean="0"/>
              <a:t>12. 11. 2025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2CEDF4A-2BED-7163-23DD-27EAFA81C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BA1B030-E5AB-9114-E0E8-BA363069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568E-B6B9-4109-BA0D-2AF140E65B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063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D64F386C-F2AB-9CBD-EA72-8F1CFA00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89C5B26-88CF-F6C0-0375-A619E9F84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4682FAC-7F17-FE00-6716-6A5D5F2EEB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47AED1-6B59-480C-B176-AA05D8C00C5C}" type="datetimeFigureOut">
              <a:rPr lang="sl-SI" smtClean="0"/>
              <a:t>12. 11. 2025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0F151F5-88A8-CDF3-557B-943B76060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45AC56F-2B95-E873-1429-5842616D3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51568E-B6B9-4109-BA0D-2AF140E65B13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5377975-18B8-D9F5-8E23-4E9A5E60239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652" y="5753512"/>
            <a:ext cx="11181347" cy="111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2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.lamovec@gis.si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obi.koscak@uirs.s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F0ED756-9CBA-A5E0-DA8A-7CE6A071B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6040" y="579826"/>
            <a:ext cx="6996479" cy="3932758"/>
          </a:xfrm>
          <a:prstGeom prst="rect">
            <a:avLst/>
          </a:prstGeom>
        </p:spPr>
      </p:pic>
      <p:pic>
        <p:nvPicPr>
          <p:cNvPr id="11" name="Slika 10" descr="Slika, ki vsebuje besede besedilo, pisava, posnetek zaslona, vizitka&#10;&#10;Vsebina, ustvarjena z UI, morda ni pravilna.">
            <a:extLst>
              <a:ext uri="{FF2B5EF4-FFF2-40B4-BE49-F238E27FC236}">
                <a16:creationId xmlns:a16="http://schemas.microsoft.com/office/drawing/2014/main" id="{5AA081E9-36ED-3698-9CD4-67332A6E15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62425"/>
            <a:ext cx="3311028" cy="2308976"/>
          </a:xfrm>
          <a:prstGeom prst="rect">
            <a:avLst/>
          </a:prstGeom>
        </p:spPr>
      </p:pic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A4335AD9-EBFE-F103-47E6-DFC6CB56BC12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6EB9"/>
          </a:solidFill>
        </p:spPr>
        <p:txBody>
          <a:bodyPr wrap="square" rtlCol="0">
            <a:spAutoFit/>
          </a:bodyPr>
          <a:lstStyle/>
          <a:p>
            <a:endParaRPr lang="sl-SI" dirty="0">
              <a:solidFill>
                <a:srgbClr val="006EB9"/>
              </a:solidFill>
              <a:highlight>
                <a:srgbClr val="006EB9"/>
              </a:highlight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72AADB8-9F7B-6B19-25C1-4D59742FF0B3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006EB9"/>
          </a:solidFill>
        </p:spPr>
        <p:txBody>
          <a:bodyPr wrap="square" rtlCol="0">
            <a:spAutoFit/>
          </a:bodyPr>
          <a:lstStyle/>
          <a:p>
            <a:endParaRPr lang="sl-SI" dirty="0">
              <a:solidFill>
                <a:srgbClr val="006EB9"/>
              </a:solidFill>
              <a:highlight>
                <a:srgbClr val="006EB9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25431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FC6C6-C762-DFEC-26CA-8CA967E11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1F0D0E-BED3-19C8-81E5-18A1A7F43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856" y="365125"/>
            <a:ext cx="9565944" cy="1325563"/>
          </a:xfrm>
        </p:spPr>
        <p:txBody>
          <a:bodyPr>
            <a:normAutofit/>
          </a:bodyPr>
          <a:lstStyle/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Začetni rezultat: Število potencialno primernih zemljišč</a:t>
            </a:r>
            <a:endParaRPr lang="en-SI" sz="2800" dirty="0">
              <a:solidFill>
                <a:srgbClr val="179D76"/>
              </a:solidFill>
              <a:latin typeface="Segoe UI Variable Display Semib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1CFAF6-5838-1DCB-208A-A0737BF572E2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95D288E9-0D6C-A378-9C95-613DDC920E5C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0E9A60-0299-42C7-A83E-39435EF75446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CDEC8-9B4A-CA05-2B32-91DFF88DC840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1" name="PoljeZBesedilom 2">
            <a:extLst>
              <a:ext uri="{FF2B5EF4-FFF2-40B4-BE49-F238E27FC236}">
                <a16:creationId xmlns:a16="http://schemas.microsoft.com/office/drawing/2014/main" id="{FDE3A6E6-DFED-D3BD-7C1C-22676CB6DA4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87525" y="1593426"/>
            <a:ext cx="956627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Preglednica: Število potencialno primernih zemljišč za gradnjo JNS glede na njihovo površino. 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77F920A-0B82-D438-6003-EFCDA06A96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642980"/>
              </p:ext>
            </p:extLst>
          </p:nvPr>
        </p:nvGraphicFramePr>
        <p:xfrm>
          <a:off x="1787525" y="2006632"/>
          <a:ext cx="9225886" cy="2944011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5017037">
                  <a:extLst>
                    <a:ext uri="{9D8B030D-6E8A-4147-A177-3AD203B41FA5}">
                      <a16:colId xmlns:a16="http://schemas.microsoft.com/office/drawing/2014/main" val="1411142391"/>
                    </a:ext>
                  </a:extLst>
                </a:gridCol>
                <a:gridCol w="2105347">
                  <a:extLst>
                    <a:ext uri="{9D8B030D-6E8A-4147-A177-3AD203B41FA5}">
                      <a16:colId xmlns:a16="http://schemas.microsoft.com/office/drawing/2014/main" val="139522048"/>
                    </a:ext>
                  </a:extLst>
                </a:gridCol>
                <a:gridCol w="2103502">
                  <a:extLst>
                    <a:ext uri="{9D8B030D-6E8A-4147-A177-3AD203B41FA5}">
                      <a16:colId xmlns:a16="http://schemas.microsoft.com/office/drawing/2014/main" val="2937374217"/>
                    </a:ext>
                  </a:extLst>
                </a:gridCol>
              </a:tblGrid>
              <a:tr h="327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Površina (m</a:t>
                      </a:r>
                      <a:r>
                        <a:rPr lang="sl-SI" sz="2000" b="1" kern="0" baseline="3000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2</a:t>
                      </a:r>
                      <a:r>
                        <a:rPr lang="sl-SI" sz="2000" b="1" kern="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)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mpd="sng">
                      <a:noFill/>
                    </a:lnB>
                    <a:solidFill>
                      <a:srgbClr val="179D7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Število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mpd="sng">
                      <a:noFill/>
                    </a:lnB>
                    <a:solidFill>
                      <a:srgbClr val="179D7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Delež (%)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mpd="sng">
                      <a:noFill/>
                    </a:lnB>
                    <a:solidFill>
                      <a:srgbClr val="179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453533"/>
                  </a:ext>
                </a:extLst>
              </a:tr>
              <a:tr h="327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do 1.000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767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31,2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047838"/>
                  </a:ext>
                </a:extLst>
              </a:tr>
              <a:tr h="327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od 1.000 do 2.000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740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30,1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341329"/>
                  </a:ext>
                </a:extLst>
              </a:tr>
              <a:tr h="327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od 2.000 do 5.000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287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11,7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079678"/>
                  </a:ext>
                </a:extLst>
              </a:tr>
              <a:tr h="327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od 5.000 do 10.000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136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5,5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6235394"/>
                  </a:ext>
                </a:extLst>
              </a:tr>
              <a:tr h="327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od 10.000 do 20.000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78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3,2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092733"/>
                  </a:ext>
                </a:extLst>
              </a:tr>
              <a:tr h="327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od 20.000 do 50.000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435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17,7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1338140"/>
                  </a:ext>
                </a:extLst>
              </a:tr>
              <a:tr h="327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več kot 50.000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15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0,6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864991"/>
                  </a:ext>
                </a:extLst>
              </a:tr>
              <a:tr h="327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10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SKUPAJ</a:t>
                      </a:r>
                      <a:endParaRPr lang="sl-SI" sz="2000" b="1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10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2.458</a:t>
                      </a:r>
                      <a:endParaRPr lang="sl-SI" sz="2000" b="1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10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100 %</a:t>
                      </a:r>
                      <a:endParaRPr lang="sl-SI" sz="2000" b="1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5688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892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F2B7B-631E-CA80-8A6F-8256E17FE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CD3FF5-F551-0932-6E8F-42B916A18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856" y="365125"/>
            <a:ext cx="9565944" cy="1325563"/>
          </a:xfrm>
        </p:spPr>
        <p:txBody>
          <a:bodyPr>
            <a:normAutofit/>
          </a:bodyPr>
          <a:lstStyle/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Faza 2: Določitev primernih zemljišč z upoštevanjem izločitvenih meril</a:t>
            </a:r>
            <a:endParaRPr lang="en-SI" sz="2800" dirty="0">
              <a:solidFill>
                <a:srgbClr val="179D76"/>
              </a:solidFill>
              <a:latin typeface="Segoe UI Variable Display Semib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785DC8-B83B-31F5-4027-CBFC83D8C0D6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93B213D-A0F8-88AA-9E17-C134E955D374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850E6C-4657-74D3-2EAE-E5B63287E7FC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058296-7CC5-E94B-C7C7-961DE1748396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1" name="PoljeZBesedilom 2">
            <a:extLst>
              <a:ext uri="{FF2B5EF4-FFF2-40B4-BE49-F238E27FC236}">
                <a16:creationId xmlns:a16="http://schemas.microsoft.com/office/drawing/2014/main" id="{E6E633CF-3D44-CD79-AC0B-76115A8DB1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87525" y="1825625"/>
            <a:ext cx="956627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buNone/>
              <a:defRPr/>
            </a:pP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</a:rPr>
              <a:t>IZLOČITVENA MERILA: </a:t>
            </a:r>
          </a:p>
          <a:p>
            <a:pPr marL="457200" lvl="0" indent="-457200">
              <a:buFont typeface="+mj-lt"/>
              <a:buAutoNum type="arabicPeriod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Središča v policentričnem urbanem sistemu in stopnja centralnosti naselij</a:t>
            </a:r>
          </a:p>
          <a:p>
            <a:pPr marL="457200" lvl="0" indent="-457200">
              <a:buFont typeface="+mj-lt"/>
              <a:buAutoNum type="arabicPeriod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Dostopnost do sistema javnega potniškega prometa</a:t>
            </a:r>
          </a:p>
          <a:p>
            <a:pPr marL="457200" lvl="0" indent="-457200">
              <a:buFont typeface="+mj-lt"/>
              <a:buAutoNum type="arabicPeriod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Prednostna območja za stanovanjsko oskrbo (PROSO) </a:t>
            </a:r>
          </a:p>
        </p:txBody>
      </p:sp>
    </p:spTree>
    <p:extLst>
      <p:ext uri="{BB962C8B-B14F-4D97-AF65-F5344CB8AC3E}">
        <p14:creationId xmlns:p14="http://schemas.microsoft.com/office/powerpoint/2010/main" val="3869431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D9744-44C2-3405-30EE-6151E929E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B70338-C43B-4CB6-33BE-7418D98C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856" y="365125"/>
            <a:ext cx="9565944" cy="1325563"/>
          </a:xfrm>
        </p:spPr>
        <p:txBody>
          <a:bodyPr>
            <a:normAutofit/>
          </a:bodyPr>
          <a:lstStyle/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Izločitveno merilo 1: Središča v policentričnem urbanem sistemu in stopnja centralnosti naselij</a:t>
            </a:r>
            <a:endParaRPr lang="en-SI" sz="2800" dirty="0">
              <a:solidFill>
                <a:srgbClr val="179D76"/>
              </a:solidFill>
              <a:latin typeface="Segoe UI Variable Display Semib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83D730-BE3D-12F6-9568-11F86224DF69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76706561-80BD-72D5-7EE4-8EAA6655ED28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714112-FF63-4FBA-9E4C-5F18DA73077D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870EF3-6FB1-945E-A05F-BE62962217E5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pic>
        <p:nvPicPr>
          <p:cNvPr id="7" name="Picture 883434089" descr="Slika, ki vsebuje besede besedilo, zemljevid&#10;&#10;Vsebina, ustvarjena z umetno inteligenco, morda ni pravilna.">
            <a:extLst>
              <a:ext uri="{FF2B5EF4-FFF2-40B4-BE49-F238E27FC236}">
                <a16:creationId xmlns:a16="http://schemas.microsoft.com/office/drawing/2014/main" id="{3834CFAF-CD1A-66E9-17BC-6E2FB3FC4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19" y="2050646"/>
            <a:ext cx="5568286" cy="3520367"/>
          </a:xfrm>
          <a:prstGeom prst="rect">
            <a:avLst/>
          </a:prstGeom>
        </p:spPr>
      </p:pic>
      <p:pic>
        <p:nvPicPr>
          <p:cNvPr id="12" name="Picture 2" descr="Slika, ki vsebuje besede besedilo, zemljevid, diagram&#10;&#10;Vsebina, ustvarjena z UI, morda ni pravilna.">
            <a:extLst>
              <a:ext uri="{FF2B5EF4-FFF2-40B4-BE49-F238E27FC236}">
                <a16:creationId xmlns:a16="http://schemas.microsoft.com/office/drawing/2014/main" id="{DC531ECE-FA20-2BA4-939E-E5CC7E7FBD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1675" y="2050646"/>
            <a:ext cx="5244425" cy="35203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5267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969E-12DF-B7FB-7389-9DF607413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8C02A-EA02-1FE2-BDCE-0427F248D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856" y="365125"/>
            <a:ext cx="9565944" cy="1325563"/>
          </a:xfrm>
        </p:spPr>
        <p:txBody>
          <a:bodyPr>
            <a:normAutofit/>
          </a:bodyPr>
          <a:lstStyle/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Izločitveno merilo 2: Dostopnost do sistema javnega potniškega prometa</a:t>
            </a:r>
            <a:endParaRPr lang="en-SI" sz="2800" dirty="0">
              <a:solidFill>
                <a:srgbClr val="179D76"/>
              </a:solidFill>
              <a:latin typeface="Segoe UI Variable Display Semib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450D61-5988-D209-3678-F8F946FAB34F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1F4D3BBC-1573-EF01-7DFD-0FDF28C817F2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6484AC-5FE4-DB67-D4AF-03D1B46A45D4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920E0-5B7C-3205-004C-8DE175B766B9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1" name="PoljeZBesedilom 2">
            <a:extLst>
              <a:ext uri="{FF2B5EF4-FFF2-40B4-BE49-F238E27FC236}">
                <a16:creationId xmlns:a16="http://schemas.microsoft.com/office/drawing/2014/main" id="{3471D386-78F1-E198-7F0E-43AE428057C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87525" y="1825625"/>
            <a:ext cx="9566275" cy="247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dobra dostopnost do sistema javnega potniškega prometa</a:t>
            </a:r>
          </a:p>
          <a:p>
            <a:pPr>
              <a:defRPr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bližina prometnih vozlišč in prestopnih točk javnega potniškega prometa (predvsem železnice)</a:t>
            </a:r>
          </a:p>
          <a:p>
            <a:pPr>
              <a:defRPr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pPr marL="0" indent="0">
              <a:buNone/>
              <a:defRPr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Upoštevane so občine z naselji, ki imajo dovolj kakovosten javni potniški promet, konkurenčen avtomobilskemu prometu (Nared idr., 2024).</a:t>
            </a:r>
          </a:p>
        </p:txBody>
      </p:sp>
    </p:spTree>
    <p:extLst>
      <p:ext uri="{BB962C8B-B14F-4D97-AF65-F5344CB8AC3E}">
        <p14:creationId xmlns:p14="http://schemas.microsoft.com/office/powerpoint/2010/main" val="2270347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32DF9-EAC7-9541-26EC-6C749829A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">
            <a:extLst>
              <a:ext uri="{FF2B5EF4-FFF2-40B4-BE49-F238E27FC236}">
                <a16:creationId xmlns:a16="http://schemas.microsoft.com/office/drawing/2014/main" id="{F27609D7-95C1-2409-B1CF-F5150FBF9E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3773" r="5175" b="4168"/>
          <a:stretch>
            <a:fillRect/>
          </a:stretch>
        </p:blipFill>
        <p:spPr bwMode="auto">
          <a:xfrm rot="5400000">
            <a:off x="2584259" y="-102192"/>
            <a:ext cx="4749484" cy="7005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C79419B-D7F6-7AF7-4C52-1BBDD9D69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856" y="365125"/>
            <a:ext cx="9565944" cy="1325563"/>
          </a:xfrm>
        </p:spPr>
        <p:txBody>
          <a:bodyPr>
            <a:normAutofit/>
          </a:bodyPr>
          <a:lstStyle/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Izločitveno merilo 3: Prednostna območja za stanovanjsko oskrbo (PROSO)</a:t>
            </a:r>
            <a:endParaRPr lang="en-SI" sz="2800" dirty="0">
              <a:solidFill>
                <a:srgbClr val="179D76"/>
              </a:solidFill>
              <a:latin typeface="Segoe UI Variable Display Semib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B3F4D6-9E92-F956-147B-3513DDB4B5F7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1FAD5E-753E-1829-E537-4D76AD35C73E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B49F5-3AC4-913A-F191-52B9F6D9153A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pic>
        <p:nvPicPr>
          <p:cNvPr id="3" name="Slika 8">
            <a:extLst>
              <a:ext uri="{FF2B5EF4-FFF2-40B4-BE49-F238E27FC236}">
                <a16:creationId xmlns:a16="http://schemas.microsoft.com/office/drawing/2014/main" id="{5A1170E6-710B-17CF-1F26-7CF9F4763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688" y="1910687"/>
            <a:ext cx="3471309" cy="37690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DC010B-6D89-1164-0DEE-9F0F0CDB7EF0}"/>
              </a:ext>
            </a:extLst>
          </p:cNvPr>
          <p:cNvSpPr/>
          <p:nvPr/>
        </p:nvSpPr>
        <p:spPr>
          <a:xfrm>
            <a:off x="6701051" y="3848669"/>
            <a:ext cx="1774209" cy="1926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CA114709-B4C1-57EF-F64B-17061E37A752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71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E3F4B-A5FB-B425-0826-A8006BD78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BA5A6E-5166-91BD-67B3-5EFB11CDA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856" y="365125"/>
            <a:ext cx="9565944" cy="1325563"/>
          </a:xfrm>
        </p:spPr>
        <p:txBody>
          <a:bodyPr>
            <a:normAutofit/>
          </a:bodyPr>
          <a:lstStyle/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Vmesni rezultat 1: Število primernih zemljišč z upoštevanjem izločitvenih meril</a:t>
            </a:r>
            <a:endParaRPr lang="en-SI" sz="2800" dirty="0">
              <a:solidFill>
                <a:srgbClr val="179D76"/>
              </a:solidFill>
              <a:latin typeface="Segoe UI Variable Display Semib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6E8014-6095-DED6-B973-984BA8DAA540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B3F06F-A993-9B78-1E7B-3DA34417D1F9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4D5ECB-1D5B-7D53-3798-D493CE0BA8EE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1" name="PoljeZBesedilom 2">
            <a:extLst>
              <a:ext uri="{FF2B5EF4-FFF2-40B4-BE49-F238E27FC236}">
                <a16:creationId xmlns:a16="http://schemas.microsoft.com/office/drawing/2014/main" id="{7B01EFB1-9500-E1AA-1167-B5F69D7178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87525" y="1825625"/>
            <a:ext cx="1005873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Preglednica: Število primernih zemljišč za gradnjo JNS glede na njihovo površino. 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9316C56-6EBB-1FF6-000E-B5BA56D978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513637"/>
              </p:ext>
            </p:extLst>
          </p:nvPr>
        </p:nvGraphicFramePr>
        <p:xfrm>
          <a:off x="1787525" y="2274494"/>
          <a:ext cx="9225886" cy="2945979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5017037">
                  <a:extLst>
                    <a:ext uri="{9D8B030D-6E8A-4147-A177-3AD203B41FA5}">
                      <a16:colId xmlns:a16="http://schemas.microsoft.com/office/drawing/2014/main" val="1411142391"/>
                    </a:ext>
                  </a:extLst>
                </a:gridCol>
                <a:gridCol w="2105347">
                  <a:extLst>
                    <a:ext uri="{9D8B030D-6E8A-4147-A177-3AD203B41FA5}">
                      <a16:colId xmlns:a16="http://schemas.microsoft.com/office/drawing/2014/main" val="139522048"/>
                    </a:ext>
                  </a:extLst>
                </a:gridCol>
                <a:gridCol w="2103502">
                  <a:extLst>
                    <a:ext uri="{9D8B030D-6E8A-4147-A177-3AD203B41FA5}">
                      <a16:colId xmlns:a16="http://schemas.microsoft.com/office/drawing/2014/main" val="2937374217"/>
                    </a:ext>
                  </a:extLst>
                </a:gridCol>
              </a:tblGrid>
              <a:tr h="327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Površina (m</a:t>
                      </a:r>
                      <a:r>
                        <a:rPr lang="sl-SI" sz="2000" b="1" kern="0" baseline="3000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sl-SI" sz="2000" b="1" kern="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mpd="sng">
                      <a:noFill/>
                    </a:lnB>
                    <a:solidFill>
                      <a:srgbClr val="179D7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Število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mpd="sng">
                      <a:noFill/>
                    </a:lnB>
                    <a:solidFill>
                      <a:srgbClr val="179D7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Delež (%)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mpd="sng">
                      <a:noFill/>
                    </a:lnB>
                    <a:solidFill>
                      <a:srgbClr val="179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453533"/>
                  </a:ext>
                </a:extLst>
              </a:tr>
              <a:tr h="327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1.000</a:t>
                      </a:r>
                      <a:endParaRPr lang="sl-SI" sz="2000" b="0" kern="10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580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30,6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047838"/>
                  </a:ext>
                </a:extLst>
              </a:tr>
              <a:tr h="327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 1.000 do 2.000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569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341329"/>
                  </a:ext>
                </a:extLst>
              </a:tr>
              <a:tr h="327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 2.000 do 5.000</a:t>
                      </a:r>
                      <a:endParaRPr lang="sl-SI" sz="2000" b="0" kern="10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221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079678"/>
                  </a:ext>
                </a:extLst>
              </a:tr>
              <a:tr h="327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 5.000 do 10.000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5,7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6235394"/>
                  </a:ext>
                </a:extLst>
              </a:tr>
              <a:tr h="327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 10.000 do 20.000</a:t>
                      </a:r>
                      <a:endParaRPr lang="sl-SI" sz="2000" b="0" kern="10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3,1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092733"/>
                  </a:ext>
                </a:extLst>
              </a:tr>
              <a:tr h="327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 20.000 do 50.000</a:t>
                      </a:r>
                      <a:endParaRPr lang="sl-SI" sz="2000" b="0" kern="10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342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18,1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1338140"/>
                  </a:ext>
                </a:extLst>
              </a:tr>
              <a:tr h="327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več kot 50.000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864991"/>
                  </a:ext>
                </a:extLst>
              </a:tr>
              <a:tr h="327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10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SKUPAJ</a:t>
                      </a:r>
                    </a:p>
                  </a:txBody>
                  <a:tcPr marL="68580" marR="68580" marT="0" marB="0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10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1.894</a:t>
                      </a:r>
                    </a:p>
                  </a:txBody>
                  <a:tcPr marL="68580" marR="68580" marT="0" marB="0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10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5688900"/>
                  </a:ext>
                </a:extLst>
              </a:tr>
            </a:tbl>
          </a:graphicData>
        </a:graphic>
      </p:graphicFrame>
      <p:sp>
        <p:nvSpPr>
          <p:cNvPr id="2" name="Title 5">
            <a:extLst>
              <a:ext uri="{FF2B5EF4-FFF2-40B4-BE49-F238E27FC236}">
                <a16:creationId xmlns:a16="http://schemas.microsoft.com/office/drawing/2014/main" id="{01B84659-F4C0-323B-D0FE-D42D594A2BC0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274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328BD-C4FE-928E-147F-0BC33EDAF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492E6E-320D-CDE1-F39E-4F6BB495B53E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172977-FA11-4354-53FE-90A53A21411B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3CB3C-1D98-97A1-586F-28B3B532456F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5AA5347-AF38-0ADD-6F08-37CAB7920B6E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pic>
        <p:nvPicPr>
          <p:cNvPr id="7" name="Slika 6" descr="Slika, ki vsebuje besede besedilo, zemljevid, diagram, atlas&#10;&#10;Vsebina, ustvarjena z UI, morda ni pravilna.">
            <a:extLst>
              <a:ext uri="{FF2B5EF4-FFF2-40B4-BE49-F238E27FC236}">
                <a16:creationId xmlns:a16="http://schemas.microsoft.com/office/drawing/2014/main" id="{C4D4F234-702F-22A7-1989-A87E87FD7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6" b="3217"/>
          <a:stretch>
            <a:fillRect/>
          </a:stretch>
        </p:blipFill>
        <p:spPr>
          <a:xfrm>
            <a:off x="1017907" y="-3"/>
            <a:ext cx="11174093" cy="6858003"/>
          </a:xfrm>
          <a:prstGeom prst="rect">
            <a:avLst/>
          </a:prstGeom>
        </p:spPr>
      </p:pic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ACD0AA1D-7CAE-90EF-F6EC-096583D23BE5}"/>
              </a:ext>
            </a:extLst>
          </p:cNvPr>
          <p:cNvSpPr txBox="1"/>
          <p:nvPr/>
        </p:nvSpPr>
        <p:spPr>
          <a:xfrm>
            <a:off x="1381125" y="105460"/>
            <a:ext cx="6153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Karta: Vsa primerna zemljišča z upoštevanjem izločitvenih meril 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765962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43725-3019-A17E-CDDC-7246C6C59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C17292-4261-1C06-B0A5-E2374839F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856" y="365125"/>
            <a:ext cx="9565944" cy="1325563"/>
          </a:xfrm>
        </p:spPr>
        <p:txBody>
          <a:bodyPr>
            <a:normAutofit/>
          </a:bodyPr>
          <a:lstStyle/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Faza 3: Vrednotenje primernih zemljišč z upoštevanjem vrednostnih meril</a:t>
            </a:r>
            <a:endParaRPr lang="en-SI" sz="2800" dirty="0">
              <a:solidFill>
                <a:srgbClr val="179D76"/>
              </a:solidFill>
              <a:latin typeface="Segoe UI Variable Display Semib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83D0CB-97E0-86C7-D00B-A72FF91A308F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9324C7-9253-EE9D-A359-DE2A83F81399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5CDF5-13D0-024F-4F50-1015953195E9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1" name="PoljeZBesedilom 2">
            <a:extLst>
              <a:ext uri="{FF2B5EF4-FFF2-40B4-BE49-F238E27FC236}">
                <a16:creationId xmlns:a16="http://schemas.microsoft.com/office/drawing/2014/main" id="{7075245F-7F6D-CEEB-0C70-BBFB794F8B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87525" y="1825625"/>
            <a:ext cx="9566275" cy="318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</a:rPr>
              <a:t>VREDNOSTNA MERILA:</a:t>
            </a:r>
            <a:endParaRPr lang="sl-SI" sz="24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Območja z omejitvami </a:t>
            </a:r>
          </a:p>
          <a:p>
            <a:pPr marL="457200" indent="-457200">
              <a:buFont typeface="+mj-lt"/>
              <a:buAutoNum type="arabicPeriod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Dostopnost do sistema javnega potniškega prometa</a:t>
            </a:r>
          </a:p>
          <a:p>
            <a:pPr marL="457200" indent="-457200">
              <a:buFont typeface="+mj-lt"/>
              <a:buAutoNum type="arabicPeriod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Prednostna območja za stanovanjsko oskrbo (PROSO)</a:t>
            </a:r>
          </a:p>
          <a:p>
            <a:pPr marL="457200" indent="-457200">
              <a:buFont typeface="+mj-lt"/>
              <a:buAutoNum type="arabicPeriod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Razvrednotena območja</a:t>
            </a:r>
          </a:p>
          <a:p>
            <a:pPr marL="457200" indent="-457200">
              <a:buFont typeface="+mj-lt"/>
              <a:buAutoNum type="arabicPeriod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Opremljenost z gospodarsko javno infrastrukturo (GJI)</a:t>
            </a:r>
          </a:p>
          <a:p>
            <a:pPr marL="457200" indent="-457200">
              <a:buFont typeface="+mj-lt"/>
              <a:buAutoNum type="arabicPeriod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Velikost zemljišč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DE27EAEF-6380-F348-0C95-FDED94925ADA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313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C20A6-4C37-8B5B-1CD6-833E36C1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8B53BD-66AD-62DE-A285-3FE5F6F4EE1A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EF6CB75-D41F-4FF1-FB7F-DB38B13AAED7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74CEB9-032D-8604-CB71-497D55D7A5A1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1" name="PoljeZBesedilom 2">
            <a:extLst>
              <a:ext uri="{FF2B5EF4-FFF2-40B4-BE49-F238E27FC236}">
                <a16:creationId xmlns:a16="http://schemas.microsoft.com/office/drawing/2014/main" id="{41053D25-5BDA-7BB0-43DA-2013D898B5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87525" y="574201"/>
            <a:ext cx="1005873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l-SI" sz="1800" dirty="0">
                <a:solidFill>
                  <a:srgbClr val="585856"/>
                </a:solidFill>
                <a:latin typeface="Segoe UI Variable Display Semil" pitchFamily="2" charset="0"/>
              </a:rPr>
              <a:t>Preglednica: Vrednotenje lastnosti zemljišč glede na posamezna vrednostna merila</a:t>
            </a:r>
          </a:p>
        </p:txBody>
      </p:sp>
      <p:graphicFrame>
        <p:nvGraphicFramePr>
          <p:cNvPr id="2" name="Tabela 5">
            <a:extLst>
              <a:ext uri="{FF2B5EF4-FFF2-40B4-BE49-F238E27FC236}">
                <a16:creationId xmlns:a16="http://schemas.microsoft.com/office/drawing/2014/main" id="{33292D84-6447-A88D-D546-1CD72AA81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675764"/>
              </p:ext>
            </p:extLst>
          </p:nvPr>
        </p:nvGraphicFramePr>
        <p:xfrm>
          <a:off x="1787525" y="1035760"/>
          <a:ext cx="9574188" cy="4175305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564546">
                  <a:extLst>
                    <a:ext uri="{9D8B030D-6E8A-4147-A177-3AD203B41FA5}">
                      <a16:colId xmlns:a16="http://schemas.microsoft.com/office/drawing/2014/main" val="115523843"/>
                    </a:ext>
                  </a:extLst>
                </a:gridCol>
                <a:gridCol w="5996831">
                  <a:extLst>
                    <a:ext uri="{9D8B030D-6E8A-4147-A177-3AD203B41FA5}">
                      <a16:colId xmlns:a16="http://schemas.microsoft.com/office/drawing/2014/main" val="2648120599"/>
                    </a:ext>
                  </a:extLst>
                </a:gridCol>
                <a:gridCol w="1012811">
                  <a:extLst>
                    <a:ext uri="{9D8B030D-6E8A-4147-A177-3AD203B41FA5}">
                      <a16:colId xmlns:a16="http://schemas.microsoft.com/office/drawing/2014/main" val="2688165400"/>
                    </a:ext>
                  </a:extLst>
                </a:gridCol>
              </a:tblGrid>
              <a:tr h="319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10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Vred. merilo 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Lastnost/</a:t>
                      </a:r>
                      <a:r>
                        <a:rPr lang="sl-SI" sz="2000" b="1" kern="0" dirty="0" err="1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podmerilo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Točke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3174"/>
                  </a:ext>
                </a:extLst>
              </a:tr>
              <a:tr h="319934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dirty="0">
                          <a:solidFill>
                            <a:srgbClr val="585856"/>
                          </a:solidFill>
                          <a:latin typeface="Segoe UI Variable Display Semil" pitchFamily="2" charset="0"/>
                        </a:rPr>
                        <a:t>1. Območja z omejitvami 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srednja poplavna nevarnost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–3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344350"/>
                  </a:ext>
                </a:extLst>
              </a:tr>
              <a:tr h="319934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2800" b="0" kern="100" dirty="0">
                        <a:solidFill>
                          <a:srgbClr val="58585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nizka poplavna nevarnost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–2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723587"/>
                  </a:ext>
                </a:extLst>
              </a:tr>
              <a:tr h="319934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2800" b="0" kern="100" dirty="0">
                        <a:solidFill>
                          <a:srgbClr val="58585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preostala poplavna nevarnost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–1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755243"/>
                  </a:ext>
                </a:extLst>
              </a:tr>
              <a:tr h="31993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dirty="0">
                          <a:solidFill>
                            <a:srgbClr val="585856"/>
                          </a:solidFill>
                          <a:latin typeface="Segoe UI Variable Display Semil" pitchFamily="2" charset="0"/>
                        </a:rPr>
                        <a:t>2. P</a:t>
                      </a:r>
                      <a:r>
                        <a:rPr lang="pl-PL" sz="2000" b="0" dirty="0">
                          <a:solidFill>
                            <a:srgbClr val="585856"/>
                          </a:solidFill>
                          <a:latin typeface="Segoe UI Variable Display Semil" pitchFamily="2" charset="0"/>
                        </a:rPr>
                        <a:t>rednostna območja za stan. oskrbo 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najbolj primerno za PROSO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2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728114"/>
                  </a:ext>
                </a:extLst>
              </a:tr>
              <a:tr h="66255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2400" b="0" kern="100" dirty="0">
                        <a:solidFill>
                          <a:srgbClr val="58585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primerno za PROSO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1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91501"/>
                  </a:ext>
                </a:extLst>
              </a:tr>
              <a:tr h="651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10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3. Razvrednotena območja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razvrednoteno območje, opredeljeno kot FRO (vsaj 50% </a:t>
                      </a:r>
                      <a:r>
                        <a:rPr lang="sl-SI" sz="2000" b="0" kern="0" dirty="0" err="1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prekrivnost</a:t>
                      </a: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 zemljišča s FRO)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2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472434"/>
                  </a:ext>
                </a:extLst>
              </a:tr>
              <a:tr h="319934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10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4. Velikost zemljišča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mpd="sng">
                      <a:noFill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nad 40.000 m</a:t>
                      </a:r>
                      <a:r>
                        <a:rPr lang="sl-SI" sz="2000" b="0" kern="0" baseline="3000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2 </a:t>
                      </a: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– velika zemljišča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4</a:t>
                      </a:r>
                      <a:endParaRPr lang="sl-SI" sz="2000" b="0" kern="10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24239"/>
                  </a:ext>
                </a:extLst>
              </a:tr>
              <a:tr h="319934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2400" b="0" kern="100" dirty="0">
                        <a:solidFill>
                          <a:srgbClr val="58585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od 20.000 do 40.000 m</a:t>
                      </a:r>
                      <a:r>
                        <a:rPr lang="sl-SI" sz="2000" b="0" kern="0" baseline="3000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2 </a:t>
                      </a: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– večja zemljišča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3</a:t>
                      </a:r>
                      <a:endParaRPr lang="sl-SI" sz="2000" b="0" kern="10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438773"/>
                  </a:ext>
                </a:extLst>
              </a:tr>
              <a:tr h="17343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2400" b="0" kern="100" dirty="0">
                        <a:solidFill>
                          <a:srgbClr val="58585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od 5.000 do 20.000 m</a:t>
                      </a:r>
                      <a:r>
                        <a:rPr lang="sl-SI" sz="2000" b="0" kern="0" baseline="3000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2 </a:t>
                      </a: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– srednje velika zemljišča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2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917480"/>
                  </a:ext>
                </a:extLst>
              </a:tr>
              <a:tr h="319934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2400" b="0" kern="100" dirty="0">
                        <a:solidFill>
                          <a:srgbClr val="58585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od 1.000 do 5.000 m</a:t>
                      </a:r>
                      <a:r>
                        <a:rPr lang="sl-SI" sz="2000" b="0" kern="0" baseline="3000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2 </a:t>
                      </a: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– majhna zemljišča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</a:rPr>
                        <a:t>1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582769"/>
                  </a:ext>
                </a:extLst>
              </a:tr>
            </a:tbl>
          </a:graphicData>
        </a:graphic>
      </p:graphicFrame>
      <p:sp>
        <p:nvSpPr>
          <p:cNvPr id="5" name="Title 5">
            <a:extLst>
              <a:ext uri="{FF2B5EF4-FFF2-40B4-BE49-F238E27FC236}">
                <a16:creationId xmlns:a16="http://schemas.microsoft.com/office/drawing/2014/main" id="{B736F641-C1CD-3E3B-D803-3CD27052D764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75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846A3-337F-DBA1-CF94-BB96090CC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60F518-0A3D-BF7A-3B46-D9439A96084D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E895F-DBAB-1493-699E-C68E71236CFD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7052CF-76B0-85C9-014E-DD0AD85BA7BC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1" name="PoljeZBesedilom 2">
            <a:extLst>
              <a:ext uri="{FF2B5EF4-FFF2-40B4-BE49-F238E27FC236}">
                <a16:creationId xmlns:a16="http://schemas.microsoft.com/office/drawing/2014/main" id="{69004B64-0956-08C2-7532-DE0DB3F578E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87525" y="790101"/>
            <a:ext cx="1005873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l-SI" sz="1800" dirty="0">
                <a:solidFill>
                  <a:srgbClr val="585856"/>
                </a:solidFill>
                <a:latin typeface="Segoe UI Variable Display Semil" pitchFamily="2" charset="0"/>
              </a:rPr>
              <a:t>Preglednica: Vrednotenje lastnosti zemljišč glede na posamezna vrednostna merila</a:t>
            </a:r>
          </a:p>
        </p:txBody>
      </p:sp>
      <p:graphicFrame>
        <p:nvGraphicFramePr>
          <p:cNvPr id="2" name="Tabela 5">
            <a:extLst>
              <a:ext uri="{FF2B5EF4-FFF2-40B4-BE49-F238E27FC236}">
                <a16:creationId xmlns:a16="http://schemas.microsoft.com/office/drawing/2014/main" id="{DD85AD17-B0B6-6C09-5AF2-2D338D724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440103"/>
              </p:ext>
            </p:extLst>
          </p:nvPr>
        </p:nvGraphicFramePr>
        <p:xfrm>
          <a:off x="1787525" y="1265086"/>
          <a:ext cx="9574188" cy="348503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564546">
                  <a:extLst>
                    <a:ext uri="{9D8B030D-6E8A-4147-A177-3AD203B41FA5}">
                      <a16:colId xmlns:a16="http://schemas.microsoft.com/office/drawing/2014/main" val="115523843"/>
                    </a:ext>
                  </a:extLst>
                </a:gridCol>
                <a:gridCol w="5996831">
                  <a:extLst>
                    <a:ext uri="{9D8B030D-6E8A-4147-A177-3AD203B41FA5}">
                      <a16:colId xmlns:a16="http://schemas.microsoft.com/office/drawing/2014/main" val="2648120599"/>
                    </a:ext>
                  </a:extLst>
                </a:gridCol>
                <a:gridCol w="1012811">
                  <a:extLst>
                    <a:ext uri="{9D8B030D-6E8A-4147-A177-3AD203B41FA5}">
                      <a16:colId xmlns:a16="http://schemas.microsoft.com/office/drawing/2014/main" val="2688165400"/>
                    </a:ext>
                  </a:extLst>
                </a:gridCol>
              </a:tblGrid>
              <a:tr h="319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10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Vred. merilo 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Lastnost/</a:t>
                      </a:r>
                      <a:r>
                        <a:rPr lang="sl-SI" sz="2000" b="1" kern="0" dirty="0" err="1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podmerilo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Točke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3174"/>
                  </a:ext>
                </a:extLst>
              </a:tr>
              <a:tr h="319934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dirty="0">
                          <a:solidFill>
                            <a:srgbClr val="585856"/>
                          </a:solidFill>
                          <a:latin typeface="Segoe UI Variable Display Semil" pitchFamily="2" charset="0"/>
                        </a:rPr>
                        <a:t>5. Dostopnost do sistema JPP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dostopnost do železniške postaje ali postajališča (do 1 km in pogostnost 46 voženj ali več)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344350"/>
                  </a:ext>
                </a:extLst>
              </a:tr>
              <a:tr h="319934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2800" b="0" kern="100" dirty="0">
                        <a:solidFill>
                          <a:srgbClr val="58585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dostopnost do postaje ali postajališča medkrajevnega javni potniškega prometa (do 500 m zračne razdalje in pogostnost 46 voženj ali več)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723587"/>
                  </a:ext>
                </a:extLst>
              </a:tr>
              <a:tr h="319934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2800" b="0" kern="100" dirty="0">
                        <a:solidFill>
                          <a:srgbClr val="58585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dostopnost do postaje ali postajališča javnega potniškega mestni promet (do 500 m zračne razdalje in pogostnost 46 voženj ali več)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sl-SI" sz="2000" b="0" kern="10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755243"/>
                  </a:ext>
                </a:extLst>
              </a:tr>
              <a:tr h="319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2000" b="0" dirty="0">
                        <a:solidFill>
                          <a:srgbClr val="585856"/>
                        </a:solidFill>
                        <a:latin typeface="Segoe UI Variable Display Semil" pitchFamily="2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sposobnost mesta za podaljšanje linije javnega potniškega prometa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099202"/>
                  </a:ext>
                </a:extLst>
              </a:tr>
            </a:tbl>
          </a:graphicData>
        </a:graphic>
      </p:graphicFrame>
      <p:sp>
        <p:nvSpPr>
          <p:cNvPr id="3" name="Title 5">
            <a:extLst>
              <a:ext uri="{FF2B5EF4-FFF2-40B4-BE49-F238E27FC236}">
                <a16:creationId xmlns:a16="http://schemas.microsoft.com/office/drawing/2014/main" id="{A52257BE-88B0-2AC9-F9CE-F6B55F6775F6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62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6A6DF-BCE7-8D07-8766-AD6E989BA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>
            <a:extLst>
              <a:ext uri="{FF2B5EF4-FFF2-40B4-BE49-F238E27FC236}">
                <a16:creationId xmlns:a16="http://schemas.microsoft.com/office/drawing/2014/main" id="{19385AFD-4525-0CBD-1215-8D8641F5F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71" y="5605877"/>
            <a:ext cx="3220967" cy="647458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EB057651-3F65-A6C7-39AB-9610ED8FE934}"/>
              </a:ext>
            </a:extLst>
          </p:cNvPr>
          <p:cNvSpPr txBox="1"/>
          <p:nvPr/>
        </p:nvSpPr>
        <p:spPr>
          <a:xfrm>
            <a:off x="0" y="2353270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>
                <a:solidFill>
                  <a:srgbClr val="006EB9"/>
                </a:solidFill>
                <a:latin typeface="Segoe UI Variable Display Semib" pitchFamily="2" charset="0"/>
                <a:cs typeface="Arial" panose="020B0604020202020204" pitchFamily="34" charset="0"/>
              </a:rPr>
              <a:t>PRIMERNOST IN POTENCIAL ZEMLJIŠČ ZA JAVNO STANOVANJSKO GRADNJO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8A1B4B03-A971-3ECE-94FC-CA82C0CF2685}"/>
              </a:ext>
            </a:extLst>
          </p:cNvPr>
          <p:cNvSpPr txBox="1"/>
          <p:nvPr/>
        </p:nvSpPr>
        <p:spPr>
          <a:xfrm>
            <a:off x="1314628" y="4020519"/>
            <a:ext cx="9562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noProof="0" dirty="0">
                <a:solidFill>
                  <a:srgbClr val="006EB9"/>
                </a:solidFill>
                <a:latin typeface="Segoe UI Variable Display Semil" pitchFamily="2" charset="0"/>
                <a:cs typeface="Arial" panose="020B0604020202020204" pitchFamily="34" charset="0"/>
              </a:rPr>
              <a:t>Rezultati raziskovalnega projekta Ciljnega raziskovalnega programa »CRP 2024«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5A34B22C-590A-BC69-C52A-25A36C962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105"/>
            <a:ext cx="12192000" cy="1219200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965E7A8D-474B-4A19-1809-62DE349FC8DB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006EB9"/>
          </a:solidFill>
        </p:spPr>
        <p:txBody>
          <a:bodyPr wrap="square" rtlCol="0">
            <a:spAutoFit/>
          </a:bodyPr>
          <a:lstStyle/>
          <a:p>
            <a:endParaRPr lang="sl-SI" dirty="0">
              <a:solidFill>
                <a:srgbClr val="006EB9"/>
              </a:solidFill>
              <a:highlight>
                <a:srgbClr val="006EB9"/>
              </a:highlight>
            </a:endParaRPr>
          </a:p>
        </p:txBody>
      </p:sp>
      <p:pic>
        <p:nvPicPr>
          <p:cNvPr id="5" name="Slika 4" descr="Slika, ki vsebuje besede besedilo, pisava, bela, logotip&#10;&#10;Vsebina, ustvarjena z UI, morda ni pravilna.">
            <a:extLst>
              <a:ext uri="{FF2B5EF4-FFF2-40B4-BE49-F238E27FC236}">
                <a16:creationId xmlns:a16="http://schemas.microsoft.com/office/drawing/2014/main" id="{AABA78B1-4B82-5B54-4581-B7189F7C9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263" y="5696066"/>
            <a:ext cx="1836823" cy="380107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789D686E-BD1E-69E8-2D32-A99626669F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113" y="5848445"/>
            <a:ext cx="2376987" cy="209911"/>
          </a:xfrm>
          <a:prstGeom prst="rect">
            <a:avLst/>
          </a:prstGeom>
        </p:spPr>
      </p:pic>
      <p:pic>
        <p:nvPicPr>
          <p:cNvPr id="11" name="Picture 10" descr="A black background with yellow text&#10;&#10;AI-generated content may be incorrect.">
            <a:extLst>
              <a:ext uri="{FF2B5EF4-FFF2-40B4-BE49-F238E27FC236}">
                <a16:creationId xmlns:a16="http://schemas.microsoft.com/office/drawing/2014/main" id="{762E789C-9720-B317-FBEB-564722BACD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869" y="5601325"/>
            <a:ext cx="1152281" cy="503424"/>
          </a:xfrm>
          <a:prstGeom prst="rect">
            <a:avLst/>
          </a:prstGeom>
        </p:spPr>
      </p:pic>
      <p:sp>
        <p:nvSpPr>
          <p:cNvPr id="12" name="PoljeZBesedilom 2">
            <a:extLst>
              <a:ext uri="{FF2B5EF4-FFF2-40B4-BE49-F238E27FC236}">
                <a16:creationId xmlns:a16="http://schemas.microsoft.com/office/drawing/2014/main" id="{80891E30-DB55-D9F9-B7C9-98854389EC6E}"/>
              </a:ext>
            </a:extLst>
          </p:cNvPr>
          <p:cNvSpPr txBox="1"/>
          <p:nvPr/>
        </p:nvSpPr>
        <p:spPr>
          <a:xfrm>
            <a:off x="242210" y="5867925"/>
            <a:ext cx="123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noProof="0" dirty="0">
                <a:solidFill>
                  <a:schemeClr val="bg2">
                    <a:lumMod val="25000"/>
                  </a:schemeClr>
                </a:solidFill>
                <a:latin typeface="Segoe UI Variable Display Semil" pitchFamily="2" charset="0"/>
                <a:cs typeface="Arial" panose="020B0604020202020204" pitchFamily="34" charset="0"/>
              </a:rPr>
              <a:t>Naročnika:</a:t>
            </a:r>
          </a:p>
        </p:txBody>
      </p:sp>
      <p:sp>
        <p:nvSpPr>
          <p:cNvPr id="13" name="PoljeZBesedilom 2">
            <a:extLst>
              <a:ext uri="{FF2B5EF4-FFF2-40B4-BE49-F238E27FC236}">
                <a16:creationId xmlns:a16="http://schemas.microsoft.com/office/drawing/2014/main" id="{97D50924-7E23-8B95-34B2-D05FCBE26AA8}"/>
              </a:ext>
            </a:extLst>
          </p:cNvPr>
          <p:cNvSpPr txBox="1"/>
          <p:nvPr/>
        </p:nvSpPr>
        <p:spPr>
          <a:xfrm>
            <a:off x="6292016" y="5835499"/>
            <a:ext cx="123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2">
                    <a:lumMod val="25000"/>
                  </a:schemeClr>
                </a:solidFill>
                <a:latin typeface="Segoe UI Variable Display Semil" pitchFamily="2" charset="0"/>
                <a:cs typeface="Arial" panose="020B0604020202020204" pitchFamily="34" charset="0"/>
              </a:rPr>
              <a:t>Izvajalca</a:t>
            </a:r>
            <a:r>
              <a:rPr lang="sl-SI" sz="1200" noProof="0" dirty="0">
                <a:solidFill>
                  <a:schemeClr val="bg2">
                    <a:lumMod val="25000"/>
                  </a:schemeClr>
                </a:solidFill>
                <a:latin typeface="Segoe UI Variable Display Semil" pitchFamily="2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08366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22DAE-0355-012E-A075-0FC59A5C6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70F5D3-D94E-EA40-D7E7-8B26E9DBD51D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422B16-35AD-872A-53BE-D9C51129CF3B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107A45-F0E9-3894-C6A6-A42E22BD8D6F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1" name="PoljeZBesedilom 2">
            <a:extLst>
              <a:ext uri="{FF2B5EF4-FFF2-40B4-BE49-F238E27FC236}">
                <a16:creationId xmlns:a16="http://schemas.microsoft.com/office/drawing/2014/main" id="{749B875A-580A-8A68-FE43-76B2CFE7109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87525" y="866301"/>
            <a:ext cx="1005873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l-SI" sz="1800" dirty="0">
                <a:solidFill>
                  <a:srgbClr val="585856"/>
                </a:solidFill>
                <a:latin typeface="Segoe UI Variable Display Semil" pitchFamily="2" charset="0"/>
              </a:rPr>
              <a:t>Preglednica: Vrednotenje lastnosti zemljišč glede na posamezna vrednostna merila</a:t>
            </a:r>
          </a:p>
        </p:txBody>
      </p:sp>
      <p:graphicFrame>
        <p:nvGraphicFramePr>
          <p:cNvPr id="2" name="Tabela 5">
            <a:extLst>
              <a:ext uri="{FF2B5EF4-FFF2-40B4-BE49-F238E27FC236}">
                <a16:creationId xmlns:a16="http://schemas.microsoft.com/office/drawing/2014/main" id="{3CB31A5C-F366-993B-3EFC-A9A411D76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822543"/>
              </p:ext>
            </p:extLst>
          </p:nvPr>
        </p:nvGraphicFramePr>
        <p:xfrm>
          <a:off x="1787525" y="1417487"/>
          <a:ext cx="9574188" cy="252448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564546">
                  <a:extLst>
                    <a:ext uri="{9D8B030D-6E8A-4147-A177-3AD203B41FA5}">
                      <a16:colId xmlns:a16="http://schemas.microsoft.com/office/drawing/2014/main" val="115523843"/>
                    </a:ext>
                  </a:extLst>
                </a:gridCol>
                <a:gridCol w="5996831">
                  <a:extLst>
                    <a:ext uri="{9D8B030D-6E8A-4147-A177-3AD203B41FA5}">
                      <a16:colId xmlns:a16="http://schemas.microsoft.com/office/drawing/2014/main" val="2648120599"/>
                    </a:ext>
                  </a:extLst>
                </a:gridCol>
                <a:gridCol w="1012811">
                  <a:extLst>
                    <a:ext uri="{9D8B030D-6E8A-4147-A177-3AD203B41FA5}">
                      <a16:colId xmlns:a16="http://schemas.microsoft.com/office/drawing/2014/main" val="2688165400"/>
                    </a:ext>
                  </a:extLst>
                </a:gridCol>
              </a:tblGrid>
              <a:tr h="319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10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Vred. merilo 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Lastnost/</a:t>
                      </a:r>
                      <a:r>
                        <a:rPr lang="sl-SI" sz="2000" b="1" kern="0" dirty="0" err="1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podmerilo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1" kern="0" dirty="0">
                          <a:solidFill>
                            <a:schemeClr val="bg1"/>
                          </a:solidFill>
                          <a:effectLst/>
                          <a:latin typeface="Segoe UI Variable Display Semil" pitchFamily="2" charset="0"/>
                        </a:rPr>
                        <a:t>Točke</a:t>
                      </a:r>
                      <a:endParaRPr lang="sl-SI" sz="2000" b="1" kern="100" dirty="0">
                        <a:solidFill>
                          <a:schemeClr val="bg1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3174"/>
                  </a:ext>
                </a:extLst>
              </a:tr>
              <a:tr h="319934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dirty="0">
                          <a:solidFill>
                            <a:srgbClr val="585856"/>
                          </a:solidFill>
                          <a:latin typeface="Segoe UI Variable Display Semil" pitchFamily="2" charset="0"/>
                        </a:rPr>
                        <a:t>6. Opremljenost z GJI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energetska infrastruktura (oddaljenost do 100 m)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344350"/>
                  </a:ext>
                </a:extLst>
              </a:tr>
              <a:tr h="319934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2800" b="0" kern="100" dirty="0">
                        <a:solidFill>
                          <a:srgbClr val="58585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komunalna infrastruktura – vodovod (oddaljenost do 50 m)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723587"/>
                  </a:ext>
                </a:extLst>
              </a:tr>
              <a:tr h="319934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2800" b="0" kern="100" dirty="0">
                        <a:solidFill>
                          <a:srgbClr val="58585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komunalna infrastruktura – kanalizacija (oddaljenost do 50 m)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sl-SI" sz="2000" b="0" kern="10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755243"/>
                  </a:ext>
                </a:extLst>
              </a:tr>
              <a:tr h="319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sl-SI" sz="2000" b="0" dirty="0">
                        <a:solidFill>
                          <a:srgbClr val="585856"/>
                        </a:solidFill>
                        <a:latin typeface="Segoe UI Variable Display Semil" pitchFamily="2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neposredna priključitev na javno cesto v širini najmanj 3 m (oddaljenost 0 m)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l-SI" sz="2000" b="0" kern="0" dirty="0">
                          <a:solidFill>
                            <a:srgbClr val="585856"/>
                          </a:solidFill>
                          <a:effectLst/>
                          <a:latin typeface="Segoe UI Variable Display Semil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sl-SI" sz="2000" b="0" kern="100" dirty="0">
                        <a:solidFill>
                          <a:srgbClr val="585856"/>
                        </a:solidFill>
                        <a:effectLst/>
                        <a:latin typeface="Segoe UI Variable Display Semil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9D7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099202"/>
                  </a:ext>
                </a:extLst>
              </a:tr>
            </a:tbl>
          </a:graphicData>
        </a:graphic>
      </p:graphicFrame>
      <p:sp>
        <p:nvSpPr>
          <p:cNvPr id="3" name="Title 5">
            <a:extLst>
              <a:ext uri="{FF2B5EF4-FFF2-40B4-BE49-F238E27FC236}">
                <a16:creationId xmlns:a16="http://schemas.microsoft.com/office/drawing/2014/main" id="{1082A163-C881-6C0F-E543-6A50250F906D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187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C2E00-B67E-E393-E629-179ED380B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2">
            <a:extLst>
              <a:ext uri="{FF2B5EF4-FFF2-40B4-BE49-F238E27FC236}">
                <a16:creationId xmlns:a16="http://schemas.microsoft.com/office/drawing/2014/main" id="{A3CD09D2-541A-8CC8-7FF2-04E85063C1AA}"/>
              </a:ext>
            </a:extLst>
          </p:cNvPr>
          <p:cNvSpPr txBox="1"/>
          <p:nvPr/>
        </p:nvSpPr>
        <p:spPr>
          <a:xfrm>
            <a:off x="8812287" y="5348350"/>
            <a:ext cx="53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Segoe UI Variable Display Semil" pitchFamily="2" charset="0"/>
              </a:rPr>
              <a:t>11%</a:t>
            </a:r>
            <a:endParaRPr lang="en-SI" dirty="0">
              <a:latin typeface="Segoe UI Variable Display Semil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B10274-8134-AACD-ABD2-B34F58EC39AB}"/>
              </a:ext>
            </a:extLst>
          </p:cNvPr>
          <p:cNvSpPr txBox="1"/>
          <p:nvPr/>
        </p:nvSpPr>
        <p:spPr>
          <a:xfrm>
            <a:off x="6818383" y="5348350"/>
            <a:ext cx="93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Segoe UI Variable Display Semil" pitchFamily="2" charset="0"/>
              </a:rPr>
              <a:t>72%</a:t>
            </a:r>
            <a:endParaRPr lang="en-SI" dirty="0">
              <a:latin typeface="Segoe UI Variable Display Semil" pitchFamily="2" charset="0"/>
            </a:endParaRPr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3D523922-C1B7-229D-9803-63B727DF8F6F}"/>
              </a:ext>
            </a:extLst>
          </p:cNvPr>
          <p:cNvSpPr txBox="1"/>
          <p:nvPr/>
        </p:nvSpPr>
        <p:spPr>
          <a:xfrm>
            <a:off x="4911573" y="5353875"/>
            <a:ext cx="93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Segoe UI Variable Display Semil" pitchFamily="2" charset="0"/>
              </a:rPr>
              <a:t>17%</a:t>
            </a:r>
            <a:endParaRPr lang="en-SI" dirty="0">
              <a:latin typeface="Segoe UI Variable Display Semil" pitchFamily="2" charset="0"/>
            </a:endParaRPr>
          </a:p>
        </p:txBody>
      </p:sp>
      <p:sp>
        <p:nvSpPr>
          <p:cNvPr id="14" name="Rectangle 28">
            <a:extLst>
              <a:ext uri="{FF2B5EF4-FFF2-40B4-BE49-F238E27FC236}">
                <a16:creationId xmlns:a16="http://schemas.microsoft.com/office/drawing/2014/main" id="{8788C599-C957-3158-90F0-DC2BF157063D}"/>
              </a:ext>
            </a:extLst>
          </p:cNvPr>
          <p:cNvSpPr/>
          <p:nvPr/>
        </p:nvSpPr>
        <p:spPr>
          <a:xfrm>
            <a:off x="8789009" y="5375091"/>
            <a:ext cx="575910" cy="369332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13" name="Rectangle 28">
            <a:extLst>
              <a:ext uri="{FF2B5EF4-FFF2-40B4-BE49-F238E27FC236}">
                <a16:creationId xmlns:a16="http://schemas.microsoft.com/office/drawing/2014/main" id="{5F5C9B3F-CBF3-77BD-1EED-AD56CF1693CC}"/>
              </a:ext>
            </a:extLst>
          </p:cNvPr>
          <p:cNvSpPr/>
          <p:nvPr/>
        </p:nvSpPr>
        <p:spPr>
          <a:xfrm>
            <a:off x="4907423" y="5356866"/>
            <a:ext cx="564165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5FCBFB-FC6D-EB95-4971-90FF86FD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856" y="-3175"/>
            <a:ext cx="9565944" cy="1325563"/>
          </a:xfrm>
        </p:spPr>
        <p:txBody>
          <a:bodyPr>
            <a:normAutofit/>
          </a:bodyPr>
          <a:lstStyle/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Vmesni rezultat 2: Število primernih zemljišč za gradnjo JNS z upoštevanjem vrednostnih meril</a:t>
            </a:r>
            <a:endParaRPr lang="en-SI" sz="2800" dirty="0">
              <a:solidFill>
                <a:srgbClr val="FF0000"/>
              </a:solidFill>
              <a:latin typeface="Segoe UI Variable Display Semib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C84787-3A45-C4F7-0712-CBEC9C1B1FCC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5C3C7C-4E54-5B00-1D83-8434B8CFD06A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37A13-B987-41CE-EA52-AB21560D7E07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C2CEAEB4-6E60-8610-7946-9E57F8539CC7}"/>
              </a:ext>
            </a:extLst>
          </p:cNvPr>
          <p:cNvSpPr/>
          <p:nvPr/>
        </p:nvSpPr>
        <p:spPr>
          <a:xfrm rot="5400000">
            <a:off x="6933683" y="4255020"/>
            <a:ext cx="369334" cy="1765300"/>
          </a:xfrm>
          <a:prstGeom prst="rightBrace">
            <a:avLst/>
          </a:prstGeom>
          <a:ln>
            <a:solidFill>
              <a:srgbClr val="006EB9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934B25-2CAA-AC32-1AEA-EEB2C8D70133}"/>
              </a:ext>
            </a:extLst>
          </p:cNvPr>
          <p:cNvSpPr/>
          <p:nvPr/>
        </p:nvSpPr>
        <p:spPr>
          <a:xfrm>
            <a:off x="6840160" y="5366575"/>
            <a:ext cx="564166" cy="369332"/>
          </a:xfrm>
          <a:prstGeom prst="rect">
            <a:avLst/>
          </a:prstGeom>
          <a:solidFill>
            <a:srgbClr val="006EB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5" name="Title 5">
            <a:extLst>
              <a:ext uri="{FF2B5EF4-FFF2-40B4-BE49-F238E27FC236}">
                <a16:creationId xmlns:a16="http://schemas.microsoft.com/office/drawing/2014/main" id="{D67FA62F-9196-836A-C908-48B45A446989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3" name="Right Brace 26">
            <a:extLst>
              <a:ext uri="{FF2B5EF4-FFF2-40B4-BE49-F238E27FC236}">
                <a16:creationId xmlns:a16="http://schemas.microsoft.com/office/drawing/2014/main" id="{9D749CAA-70BA-ACD5-A858-71C7DB202C4F}"/>
              </a:ext>
            </a:extLst>
          </p:cNvPr>
          <p:cNvSpPr/>
          <p:nvPr/>
        </p:nvSpPr>
        <p:spPr>
          <a:xfrm rot="5400000">
            <a:off x="5015984" y="4255020"/>
            <a:ext cx="369334" cy="1765300"/>
          </a:xfrm>
          <a:prstGeom prst="rightBrace">
            <a:avLst/>
          </a:prstGeom>
          <a:ln>
            <a:solidFill>
              <a:srgbClr val="006EB9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Right Brace 26">
            <a:extLst>
              <a:ext uri="{FF2B5EF4-FFF2-40B4-BE49-F238E27FC236}">
                <a16:creationId xmlns:a16="http://schemas.microsoft.com/office/drawing/2014/main" id="{5B7DFF7E-1800-7FAF-4FE4-C0DA1E0FBC76}"/>
              </a:ext>
            </a:extLst>
          </p:cNvPr>
          <p:cNvSpPr/>
          <p:nvPr/>
        </p:nvSpPr>
        <p:spPr>
          <a:xfrm rot="5400000">
            <a:off x="8851382" y="4249495"/>
            <a:ext cx="369334" cy="1765300"/>
          </a:xfrm>
          <a:prstGeom prst="rightBrace">
            <a:avLst/>
          </a:prstGeom>
          <a:ln>
            <a:solidFill>
              <a:srgbClr val="006EB9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graphicFrame>
        <p:nvGraphicFramePr>
          <p:cNvPr id="12" name="Grafikon 11">
            <a:extLst>
              <a:ext uri="{FF2B5EF4-FFF2-40B4-BE49-F238E27FC236}">
                <a16:creationId xmlns:a16="http://schemas.microsoft.com/office/drawing/2014/main" id="{FB0A8093-80BF-4BB5-9784-05F098C556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4767996"/>
              </p:ext>
            </p:extLst>
          </p:nvPr>
        </p:nvGraphicFramePr>
        <p:xfrm>
          <a:off x="3116179" y="1140319"/>
          <a:ext cx="7287965" cy="4033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2669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3F9CA-3759-E182-3538-33B37D5B4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4BAE48-C732-167C-B0F1-B1DB22CEEFDC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B05A71-F646-E5C2-126C-3AEE205E9846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D22970-41FE-6986-44E9-120BADEFC11C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48349DD1-B62B-CCDD-0FBD-01C8A81EEAE2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34301A-869E-1343-BEAE-82A792A5E908}"/>
              </a:ext>
            </a:extLst>
          </p:cNvPr>
          <p:cNvSpPr txBox="1"/>
          <p:nvPr/>
        </p:nvSpPr>
        <p:spPr>
          <a:xfrm>
            <a:off x="1381125" y="105460"/>
            <a:ext cx="6153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Karta: Vsa primerna zemljišča z upoštevanjem izločitvenih meril </a:t>
            </a:r>
            <a:endParaRPr lang="sl-SI" sz="2800" dirty="0"/>
          </a:p>
        </p:txBody>
      </p:sp>
      <p:pic>
        <p:nvPicPr>
          <p:cNvPr id="4" name="Slika 3" descr="Slika, ki vsebuje besede besedilo, zemljevid, atlas, diagram&#10;&#10;Vsebina, ustvarjena z UI, morda ni pravilna.">
            <a:extLst>
              <a:ext uri="{FF2B5EF4-FFF2-40B4-BE49-F238E27FC236}">
                <a16:creationId xmlns:a16="http://schemas.microsoft.com/office/drawing/2014/main" id="{C3437BED-B2CA-A08C-A9A4-AB660CCB7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4" b="3691"/>
          <a:stretch>
            <a:fillRect/>
          </a:stretch>
        </p:blipFill>
        <p:spPr>
          <a:xfrm>
            <a:off x="1031496" y="-2"/>
            <a:ext cx="11160504" cy="6858002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2F4AAB4-BF4C-2BD8-5F20-7EBF7F3A5FA0}"/>
              </a:ext>
            </a:extLst>
          </p:cNvPr>
          <p:cNvSpPr txBox="1"/>
          <p:nvPr/>
        </p:nvSpPr>
        <p:spPr>
          <a:xfrm>
            <a:off x="1304924" y="124510"/>
            <a:ext cx="70322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Karta: Primerna zemljišča za gradnjo JNS </a:t>
            </a:r>
          </a:p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z manjšim številom točk (pod 4 točke)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348646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AFA08-5815-8B80-2C23-EFA1ACC6E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, ki vsebuje besede besedilo, zemljevid, diagram, atlas&#10;&#10;Vsebina, ustvarjena z UI, morda ni pravilna.">
            <a:extLst>
              <a:ext uri="{FF2B5EF4-FFF2-40B4-BE49-F238E27FC236}">
                <a16:creationId xmlns:a16="http://schemas.microsoft.com/office/drawing/2014/main" id="{E3324BD7-92DE-806F-C05A-9F6B67DD5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3" b="3862"/>
          <a:stretch>
            <a:fillRect/>
          </a:stretch>
        </p:blipFill>
        <p:spPr>
          <a:xfrm>
            <a:off x="1031496" y="-2"/>
            <a:ext cx="11160504" cy="68580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609362-4822-7819-5FEE-4314AA4251BA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7C9C1F-7853-016A-1B9C-1F49DAEACD54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C6055A-1311-7CF4-B45A-796B3D85E3B7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E4B0AF6E-0BB0-18DC-A031-0F1F7667ADC1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CAA3BCD5-045E-D214-9D06-F373672B4385}"/>
              </a:ext>
            </a:extLst>
          </p:cNvPr>
          <p:cNvSpPr txBox="1"/>
          <p:nvPr/>
        </p:nvSpPr>
        <p:spPr>
          <a:xfrm>
            <a:off x="1381124" y="61726"/>
            <a:ext cx="70199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Karta: Primerna zemljišča za gradnjo JNS </a:t>
            </a:r>
          </a:p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s srednjim številom točk (od 4 do 8 točk)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212724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53F14-881E-02E8-2337-38256405F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 descr="Slika, ki vsebuje besede besedilo, zemljevid, diagram, atlas&#10;&#10;Vsebina, ustvarjena z UI, morda ni pravilna.">
            <a:extLst>
              <a:ext uri="{FF2B5EF4-FFF2-40B4-BE49-F238E27FC236}">
                <a16:creationId xmlns:a16="http://schemas.microsoft.com/office/drawing/2014/main" id="{1210DDAB-DEAD-FA79-6368-544B62AC7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 b="3833"/>
          <a:stretch>
            <a:fillRect/>
          </a:stretch>
        </p:blipFill>
        <p:spPr>
          <a:xfrm>
            <a:off x="1028462" y="-3"/>
            <a:ext cx="11164065" cy="68580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27678-986E-6B6D-DCCD-DA26AEFC84DF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72915E-853E-17E3-F25A-0D19B3D1E6A8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F7BD1-13C5-C664-3D65-FD0AEA0504CA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8D0E02D1-89A5-D172-348B-984B96D6961C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4F6148A7-32C2-6E91-91AE-871835FC30F1}"/>
              </a:ext>
            </a:extLst>
          </p:cNvPr>
          <p:cNvSpPr txBox="1"/>
          <p:nvPr/>
        </p:nvSpPr>
        <p:spPr>
          <a:xfrm>
            <a:off x="1381124" y="105460"/>
            <a:ext cx="66681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Karta: Primerna zemljišča za gradnjo JNS z velikim številom točk (nad 8 točk)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937048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B391-C0FA-45D6-CBC7-3DDB1B5EF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EAD2198-92DE-E10E-C78B-239BBBC4D108}"/>
              </a:ext>
            </a:extLst>
          </p:cNvPr>
          <p:cNvSpPr txBox="1"/>
          <p:nvPr/>
        </p:nvSpPr>
        <p:spPr>
          <a:xfrm>
            <a:off x="1756610" y="451436"/>
            <a:ext cx="1043538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</a:rPr>
              <a:t>7 PILOTNIH OBMOČIJ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(Izbor temelji na analiza rezultatov &amp; uskladitev z MSP)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  <a:cs typeface="Arial" panose="020B0604020202020204" pitchFamily="34" charset="0"/>
              </a:rPr>
              <a:t>NAMEN: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1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Poglobljena analiza na podlagi dodatnih meril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1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Testiranje metodologije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  <a:cs typeface="Arial" panose="020B0604020202020204" pitchFamily="34" charset="0"/>
              </a:rPr>
              <a:t>DODATNA MERILA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pridobljena na podlagi javnih evidenc, povpraševanja, razgovorov in terenskega dela: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1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prostorski izvedbeni pogoji po OPN, PRO in drugih PIA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1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omejitve v prostoru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1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stvarnopravne pravice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1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dostopnost do pomembnejše družbene infrastrukture in dejavnosti splošnega pomena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1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dostopnost do zelene infrastrukture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1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zgoščevanje znotraj naselij in UON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1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komunalna opremljenost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  <a:cs typeface="Arial" panose="020B0604020202020204" pitchFamily="34" charset="0"/>
              </a:rPr>
              <a:t>REZULTAT: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Sklep o primernosti posameznih izbranih zemljišč za gradnjo JNS.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FAD685-377E-8B8B-C979-EDA93A0397D6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6AA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DD8A8509-D917-E203-6F70-5A5DAE257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64204" y="2364206"/>
            <a:ext cx="5775162" cy="1046747"/>
          </a:xfrm>
        </p:spPr>
        <p:txBody>
          <a:bodyPr anchor="ctr"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Pilotna območja </a:t>
            </a:r>
            <a:b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</a:br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Text Semibold" pitchFamily="2" charset="0"/>
              </a:rPr>
              <a:t>(končni rezultat 1)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Text Semibold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CDA5D8-8445-1435-C10D-5F28ACDA6736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E0DD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C9AFA-BF85-BE47-25D0-BC8D000E6A9C}"/>
              </a:ext>
            </a:extLst>
          </p:cNvPr>
          <p:cNvSpPr txBox="1"/>
          <p:nvPr/>
        </p:nvSpPr>
        <p:spPr>
          <a:xfrm>
            <a:off x="176534" y="5939969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6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0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0913B-6D48-2D82-F695-50007AB1C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163FE5-52EE-EEB7-53C2-645C5128AB75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6AA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5D275861-3E69-7497-B70F-58E59E374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64204" y="2364206"/>
            <a:ext cx="5775162" cy="1046747"/>
          </a:xfrm>
        </p:spPr>
        <p:txBody>
          <a:bodyPr anchor="ctr"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Pilotna območja </a:t>
            </a:r>
            <a:b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</a:br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Text Semibold" pitchFamily="2" charset="0"/>
              </a:rPr>
              <a:t>(končni rezultat 1)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Text Semibold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DAE160-BD61-B892-0D6F-5EEBE6EE745C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E0DD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77CB9-4343-9E8A-429F-7791648526CB}"/>
              </a:ext>
            </a:extLst>
          </p:cNvPr>
          <p:cNvSpPr txBox="1"/>
          <p:nvPr/>
        </p:nvSpPr>
        <p:spPr>
          <a:xfrm>
            <a:off x="176534" y="5939969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6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403080-5029-3BB2-7420-AB0319A72318}"/>
              </a:ext>
            </a:extLst>
          </p:cNvPr>
          <p:cNvSpPr txBox="1">
            <a:spLocks/>
          </p:cNvSpPr>
          <p:nvPr/>
        </p:nvSpPr>
        <p:spPr>
          <a:xfrm>
            <a:off x="1787856" y="365125"/>
            <a:ext cx="956594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rgbClr val="16AA94"/>
                </a:solidFill>
                <a:latin typeface="Segoe UI Variable Display Semib" pitchFamily="2" charset="0"/>
              </a:rPr>
              <a:t>3 pilotna območja v MO Ljubljana</a:t>
            </a:r>
            <a:endParaRPr lang="en-SI" sz="2800" dirty="0">
              <a:solidFill>
                <a:srgbClr val="16AA94"/>
              </a:solidFill>
              <a:latin typeface="Segoe UI Variable Display Semib" pitchFamily="2" charset="0"/>
            </a:endParaRPr>
          </a:p>
        </p:txBody>
      </p:sp>
      <p:pic>
        <p:nvPicPr>
          <p:cNvPr id="5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D1449586-DD83-FE9F-0D6F-96F0889DB0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8621" y="963123"/>
            <a:ext cx="2183819" cy="273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BF541636-F9B6-831B-8D25-6DE7E2E6FA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8621" y="3141566"/>
            <a:ext cx="2183819" cy="2140120"/>
          </a:xfrm>
          <a:prstGeom prst="rect">
            <a:avLst/>
          </a:prstGeom>
        </p:spPr>
      </p:pic>
      <p:sp>
        <p:nvSpPr>
          <p:cNvPr id="11" name="PoljeZBesedilom 7">
            <a:extLst>
              <a:ext uri="{FF2B5EF4-FFF2-40B4-BE49-F238E27FC236}">
                <a16:creationId xmlns:a16="http://schemas.microsoft.com/office/drawing/2014/main" id="{D227A2E8-C79E-70D5-214C-C5063BF975FC}"/>
              </a:ext>
            </a:extLst>
          </p:cNvPr>
          <p:cNvSpPr txBox="1"/>
          <p:nvPr/>
        </p:nvSpPr>
        <p:spPr>
          <a:xfrm>
            <a:off x="1294704" y="5281685"/>
            <a:ext cx="32628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400" dirty="0">
                <a:solidFill>
                  <a:schemeClr val="tx1"/>
                </a:solidFill>
                <a:latin typeface="Segoe UI Variable Display Semil" pitchFamily="2" charset="0"/>
              </a:rPr>
              <a:t>JUŽNI BEŽIGRAD, OPPN 173: PARMOVA </a:t>
            </a:r>
          </a:p>
          <a:p>
            <a:pPr algn="ctr"/>
            <a:r>
              <a:rPr lang="sl-SI" sz="1400" dirty="0">
                <a:solidFill>
                  <a:schemeClr val="tx1"/>
                </a:solidFill>
                <a:latin typeface="Segoe UI Variable Display Semil" pitchFamily="2" charset="0"/>
              </a:rPr>
              <a:t>EUP: BE-544 (DEL) </a:t>
            </a:r>
          </a:p>
        </p:txBody>
      </p:sp>
      <p:pic>
        <p:nvPicPr>
          <p:cNvPr id="13" name="Picture 1" descr="A green line drawn on a map&#10;&#10;AI-generated content may be incorrect.">
            <a:extLst>
              <a:ext uri="{FF2B5EF4-FFF2-40B4-BE49-F238E27FC236}">
                <a16:creationId xmlns:a16="http://schemas.microsoft.com/office/drawing/2014/main" id="{ED69A1CA-070C-847C-BE90-C01549A523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546" y="963123"/>
            <a:ext cx="2291914" cy="274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56DC3531-BEA2-6828-F61B-105925D12A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8546" y="3141565"/>
            <a:ext cx="2291914" cy="2140120"/>
          </a:xfrm>
          <a:prstGeom prst="rect">
            <a:avLst/>
          </a:prstGeom>
        </p:spPr>
      </p:pic>
      <p:pic>
        <p:nvPicPr>
          <p:cNvPr id="16" name="Picture 1" descr="A map of a neighborhood&#10;&#10;AI-generated content may be incorrect.">
            <a:extLst>
              <a:ext uri="{FF2B5EF4-FFF2-40B4-BE49-F238E27FC236}">
                <a16:creationId xmlns:a16="http://schemas.microsoft.com/office/drawing/2014/main" id="{B6CE7B96-C484-C511-DE04-0C29269E0C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508" y="963123"/>
            <a:ext cx="2387655" cy="298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2" descr="A map of a city&#10;&#10;AI-generated content may be incorrect.">
            <a:extLst>
              <a:ext uri="{FF2B5EF4-FFF2-40B4-BE49-F238E27FC236}">
                <a16:creationId xmlns:a16="http://schemas.microsoft.com/office/drawing/2014/main" id="{E43CFAF6-8203-672E-0E34-29042BB9DA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508" y="3139751"/>
            <a:ext cx="2387656" cy="2141934"/>
          </a:xfrm>
          <a:prstGeom prst="rect">
            <a:avLst/>
          </a:prstGeom>
          <a:noFill/>
        </p:spPr>
      </p:pic>
      <p:sp>
        <p:nvSpPr>
          <p:cNvPr id="18" name="PoljeZBesedilom 7">
            <a:extLst>
              <a:ext uri="{FF2B5EF4-FFF2-40B4-BE49-F238E27FC236}">
                <a16:creationId xmlns:a16="http://schemas.microsoft.com/office/drawing/2014/main" id="{E8F0101F-24EE-198C-1480-2D8431BF7EAE}"/>
              </a:ext>
            </a:extLst>
          </p:cNvPr>
          <p:cNvSpPr txBox="1"/>
          <p:nvPr/>
        </p:nvSpPr>
        <p:spPr>
          <a:xfrm>
            <a:off x="5043063" y="5281685"/>
            <a:ext cx="3262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400" dirty="0">
                <a:solidFill>
                  <a:schemeClr val="tx1"/>
                </a:solidFill>
                <a:latin typeface="Segoe UI Variable Display Semil" pitchFamily="2" charset="0"/>
              </a:rPr>
              <a:t>NOVA HRUŠICA, OPPN 203: RAZVOJNA CONA BIZOVIK, EUP GO-263 (DEL)</a:t>
            </a:r>
          </a:p>
        </p:txBody>
      </p:sp>
      <p:sp>
        <p:nvSpPr>
          <p:cNvPr id="19" name="PoljeZBesedilom 7">
            <a:extLst>
              <a:ext uri="{FF2B5EF4-FFF2-40B4-BE49-F238E27FC236}">
                <a16:creationId xmlns:a16="http://schemas.microsoft.com/office/drawing/2014/main" id="{C0284076-13A8-E483-7EC5-AE9EF34C23C9}"/>
              </a:ext>
            </a:extLst>
          </p:cNvPr>
          <p:cNvSpPr txBox="1"/>
          <p:nvPr/>
        </p:nvSpPr>
        <p:spPr>
          <a:xfrm>
            <a:off x="8666895" y="5292885"/>
            <a:ext cx="3262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400" dirty="0">
                <a:solidFill>
                  <a:schemeClr val="tx1"/>
                </a:solidFill>
                <a:latin typeface="Segoe UI Variable Display Semil" pitchFamily="2" charset="0"/>
              </a:rPr>
              <a:t>SIBIRIJA, OPPN 134: NAD MOTELOM, </a:t>
            </a:r>
          </a:p>
          <a:p>
            <a:pPr algn="ctr"/>
            <a:r>
              <a:rPr lang="sl-SI" sz="1400" dirty="0">
                <a:latin typeface="Segoe UI Variable Display Semil" pitchFamily="2" charset="0"/>
              </a:rPr>
              <a:t>EUP </a:t>
            </a:r>
            <a:r>
              <a:rPr lang="sl-SI" sz="1400" dirty="0">
                <a:solidFill>
                  <a:schemeClr val="tx1"/>
                </a:solidFill>
                <a:latin typeface="Segoe UI Variable Display Semil" pitchFamily="2" charset="0"/>
              </a:rPr>
              <a:t>TR-358</a:t>
            </a:r>
          </a:p>
        </p:txBody>
      </p:sp>
    </p:spTree>
    <p:extLst>
      <p:ext uri="{BB962C8B-B14F-4D97-AF65-F5344CB8AC3E}">
        <p14:creationId xmlns:p14="http://schemas.microsoft.com/office/powerpoint/2010/main" val="3279629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E3F95-9D7F-6E5A-146E-BD897AC9A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94C4D346-C669-508A-7C0B-C998A1F80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310" y="942933"/>
            <a:ext cx="2183819" cy="272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F49E8741-750A-9A4A-B7E1-5BD43AF8DD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5310" y="3127918"/>
            <a:ext cx="2183819" cy="21214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AC0460-10F9-63BC-5DF8-7BF24238CE89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6AA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7C65BD27-0041-43F7-9927-635B34264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64204" y="2364206"/>
            <a:ext cx="5775162" cy="1046747"/>
          </a:xfrm>
        </p:spPr>
        <p:txBody>
          <a:bodyPr anchor="ctr"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Pilotna območja </a:t>
            </a:r>
            <a:b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</a:br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Text Semibold" pitchFamily="2" charset="0"/>
              </a:rPr>
              <a:t>(končni rezultat 1)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Text Semibold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EB64C7-CE78-F313-0062-B2AA6B161015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E0DD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AAEDF-66EC-3E16-8D13-85F53412EC16}"/>
              </a:ext>
            </a:extLst>
          </p:cNvPr>
          <p:cNvSpPr txBox="1"/>
          <p:nvPr/>
        </p:nvSpPr>
        <p:spPr>
          <a:xfrm>
            <a:off x="176534" y="5939969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6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DE1518-21D7-FF47-0FD9-10B0F0690CC7}"/>
              </a:ext>
            </a:extLst>
          </p:cNvPr>
          <p:cNvSpPr txBox="1">
            <a:spLocks/>
          </p:cNvSpPr>
          <p:nvPr/>
        </p:nvSpPr>
        <p:spPr>
          <a:xfrm>
            <a:off x="1787856" y="365125"/>
            <a:ext cx="956594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rgbClr val="16AA94"/>
                </a:solidFill>
                <a:latin typeface="Segoe UI Variable Display Semib" pitchFamily="2" charset="0"/>
              </a:rPr>
              <a:t>Po 1 pilotno območje v MO Koper in MO Novo mesto</a:t>
            </a:r>
            <a:endParaRPr lang="en-SI" sz="2800" dirty="0">
              <a:solidFill>
                <a:srgbClr val="16AA94"/>
              </a:solidFill>
              <a:latin typeface="Segoe UI Variable Display Semib" pitchFamily="2" charset="0"/>
            </a:endParaRPr>
          </a:p>
        </p:txBody>
      </p:sp>
      <p:sp>
        <p:nvSpPr>
          <p:cNvPr id="11" name="PoljeZBesedilom 7">
            <a:extLst>
              <a:ext uri="{FF2B5EF4-FFF2-40B4-BE49-F238E27FC236}">
                <a16:creationId xmlns:a16="http://schemas.microsoft.com/office/drawing/2014/main" id="{E84C55BA-0C8A-070A-1829-14212321A369}"/>
              </a:ext>
            </a:extLst>
          </p:cNvPr>
          <p:cNvSpPr txBox="1"/>
          <p:nvPr/>
        </p:nvSpPr>
        <p:spPr>
          <a:xfrm>
            <a:off x="1346858" y="5281685"/>
            <a:ext cx="3060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400" dirty="0">
                <a:solidFill>
                  <a:schemeClr val="tx1"/>
                </a:solidFill>
                <a:latin typeface="Segoe UI Variable Display Semil" pitchFamily="2" charset="0"/>
              </a:rPr>
              <a:t>KOPER, DOLINSKA CESTA, OPPN: </a:t>
            </a:r>
          </a:p>
          <a:p>
            <a:pPr algn="ctr"/>
            <a:r>
              <a:rPr lang="sl-SI" sz="1400" dirty="0">
                <a:solidFill>
                  <a:schemeClr val="tx1"/>
                </a:solidFill>
                <a:latin typeface="Segoe UI Variable Display Semil" pitchFamily="2" charset="0"/>
              </a:rPr>
              <a:t>TOMOS – JUG, EUP: KOP-258</a:t>
            </a:r>
          </a:p>
        </p:txBody>
      </p:sp>
      <p:sp>
        <p:nvSpPr>
          <p:cNvPr id="18" name="PoljeZBesedilom 7">
            <a:extLst>
              <a:ext uri="{FF2B5EF4-FFF2-40B4-BE49-F238E27FC236}">
                <a16:creationId xmlns:a16="http://schemas.microsoft.com/office/drawing/2014/main" id="{C08B7622-4895-439B-C1F0-8CE05EC5B9D2}"/>
              </a:ext>
            </a:extLst>
          </p:cNvPr>
          <p:cNvSpPr txBox="1"/>
          <p:nvPr/>
        </p:nvSpPr>
        <p:spPr>
          <a:xfrm>
            <a:off x="5008261" y="5281685"/>
            <a:ext cx="3262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400" dirty="0">
                <a:solidFill>
                  <a:schemeClr val="tx1"/>
                </a:solidFill>
                <a:latin typeface="Segoe UI Variable Display Semil" pitchFamily="2" charset="0"/>
              </a:rPr>
              <a:t>NOVO MESTO, OPPN ZA SOSESKO BROD – DRAGE, EUP: NDS_04</a:t>
            </a:r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02D30FC3-9D10-499F-3E8A-45EBFD5F4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792" y="942933"/>
            <a:ext cx="2183819" cy="27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E1FE2F02-C482-1A99-EDA1-08BC41D142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7792" y="3112611"/>
            <a:ext cx="2183820" cy="214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8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B8191-1EE6-5C90-0269-6F8C79278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map of a neighborhood&#10;&#10;AI-generated content may be incorrect.">
            <a:extLst>
              <a:ext uri="{FF2B5EF4-FFF2-40B4-BE49-F238E27FC236}">
                <a16:creationId xmlns:a16="http://schemas.microsoft.com/office/drawing/2014/main" id="{28C01C4A-F32A-8282-2204-1C5C5ED915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792" y="1063960"/>
            <a:ext cx="2183820" cy="2036595"/>
          </a:xfrm>
          <a:prstGeom prst="rect">
            <a:avLst/>
          </a:prstGeom>
          <a:noFill/>
        </p:spPr>
      </p:pic>
      <p:pic>
        <p:nvPicPr>
          <p:cNvPr id="7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B771913A-89ED-D459-C055-AA6DCAC826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7790" y="3085942"/>
            <a:ext cx="2183821" cy="21538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BAD1A2-2B7C-FB68-1389-6D755C1C590A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6AA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266EC4B2-AAE2-E604-03FD-01896E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64204" y="2364206"/>
            <a:ext cx="5775162" cy="1046747"/>
          </a:xfrm>
        </p:spPr>
        <p:txBody>
          <a:bodyPr anchor="ctr"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Pilotna območja </a:t>
            </a:r>
            <a:b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</a:br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Text Semibold" pitchFamily="2" charset="0"/>
              </a:rPr>
              <a:t>(končni rezultat 1)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Text Semibold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E484C7-5D05-AE6C-2289-6F955A27B8DA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E0DD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0B831F-1A49-F968-FE29-A041F13D185D}"/>
              </a:ext>
            </a:extLst>
          </p:cNvPr>
          <p:cNvSpPr txBox="1"/>
          <p:nvPr/>
        </p:nvSpPr>
        <p:spPr>
          <a:xfrm>
            <a:off x="176534" y="5939969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6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818962-ECE2-E858-AB76-C5D60B42DCAA}"/>
              </a:ext>
            </a:extLst>
          </p:cNvPr>
          <p:cNvSpPr txBox="1">
            <a:spLocks/>
          </p:cNvSpPr>
          <p:nvPr/>
        </p:nvSpPr>
        <p:spPr>
          <a:xfrm>
            <a:off x="1787856" y="365125"/>
            <a:ext cx="956594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rgbClr val="16AA94"/>
                </a:solidFill>
                <a:latin typeface="Segoe UI Variable Display Semib" pitchFamily="2" charset="0"/>
              </a:rPr>
              <a:t>2 pilotni območji v MO Slovenj Gradec</a:t>
            </a:r>
            <a:endParaRPr lang="en-SI" sz="2800" dirty="0">
              <a:solidFill>
                <a:srgbClr val="16AA94"/>
              </a:solidFill>
              <a:latin typeface="Segoe UI Variable Display Semib" pitchFamily="2" charset="0"/>
            </a:endParaRPr>
          </a:p>
        </p:txBody>
      </p:sp>
      <p:sp>
        <p:nvSpPr>
          <p:cNvPr id="11" name="PoljeZBesedilom 7">
            <a:extLst>
              <a:ext uri="{FF2B5EF4-FFF2-40B4-BE49-F238E27FC236}">
                <a16:creationId xmlns:a16="http://schemas.microsoft.com/office/drawing/2014/main" id="{E0A887BF-2E4B-7E1F-DEC8-326377DCFDD0}"/>
              </a:ext>
            </a:extLst>
          </p:cNvPr>
          <p:cNvSpPr txBox="1"/>
          <p:nvPr/>
        </p:nvSpPr>
        <p:spPr>
          <a:xfrm>
            <a:off x="1360415" y="5281685"/>
            <a:ext cx="30607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400" dirty="0">
                <a:solidFill>
                  <a:schemeClr val="tx1"/>
                </a:solidFill>
                <a:latin typeface="Segoe UI Variable Display Semil" pitchFamily="2" charset="0"/>
              </a:rPr>
              <a:t>SLOVENJ GRADEC, OPPN: SG-72</a:t>
            </a:r>
          </a:p>
        </p:txBody>
      </p:sp>
      <p:sp>
        <p:nvSpPr>
          <p:cNvPr id="18" name="PoljeZBesedilom 7">
            <a:extLst>
              <a:ext uri="{FF2B5EF4-FFF2-40B4-BE49-F238E27FC236}">
                <a16:creationId xmlns:a16="http://schemas.microsoft.com/office/drawing/2014/main" id="{50C542D6-EC7C-C17B-79C1-1B4144B601EA}"/>
              </a:ext>
            </a:extLst>
          </p:cNvPr>
          <p:cNvSpPr txBox="1"/>
          <p:nvPr/>
        </p:nvSpPr>
        <p:spPr>
          <a:xfrm>
            <a:off x="5008260" y="5281685"/>
            <a:ext cx="3262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400" dirty="0">
                <a:solidFill>
                  <a:schemeClr val="tx1"/>
                </a:solidFill>
                <a:latin typeface="Segoe UI Variable Display Semil" pitchFamily="2" charset="0"/>
              </a:rPr>
              <a:t>PAMEČE PRI SLOVENJ GRADCU, </a:t>
            </a:r>
            <a:br>
              <a:rPr lang="sl-SI" sz="1400" dirty="0">
                <a:solidFill>
                  <a:schemeClr val="tx1"/>
                </a:solidFill>
                <a:latin typeface="Segoe UI Variable Display Semil" pitchFamily="2" charset="0"/>
              </a:rPr>
            </a:br>
            <a:r>
              <a:rPr lang="sl-SI" sz="1400" dirty="0">
                <a:solidFill>
                  <a:schemeClr val="tx1"/>
                </a:solidFill>
                <a:latin typeface="Segoe UI Variable Display Semil" pitchFamily="2" charset="0"/>
              </a:rPr>
              <a:t>OPPN: PA-05</a:t>
            </a:r>
          </a:p>
        </p:txBody>
      </p:sp>
      <p:pic>
        <p:nvPicPr>
          <p:cNvPr id="13" name="Picture 1" descr="A aerial view of a green area&#10;&#10;AI-generated content may be incorrect.">
            <a:extLst>
              <a:ext uri="{FF2B5EF4-FFF2-40B4-BE49-F238E27FC236}">
                <a16:creationId xmlns:a16="http://schemas.microsoft.com/office/drawing/2014/main" id="{2DDF5AB2-370B-A20B-305B-85D3D6DEBC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0230" y="997525"/>
            <a:ext cx="2063654" cy="2121485"/>
          </a:xfrm>
          <a:prstGeom prst="rect">
            <a:avLst/>
          </a:prstGeom>
          <a:noFill/>
        </p:spPr>
      </p:pic>
      <p:pic>
        <p:nvPicPr>
          <p:cNvPr id="14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7A15998A-3E91-8136-4E5B-C23F9D68C7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60230" y="3118916"/>
            <a:ext cx="2063654" cy="215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49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E2576-485C-50B3-F72F-E078056E0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077ADDF-523D-FE1A-3452-8EFC39BB6B87}"/>
              </a:ext>
            </a:extLst>
          </p:cNvPr>
          <p:cNvSpPr txBox="1"/>
          <p:nvPr/>
        </p:nvSpPr>
        <p:spPr>
          <a:xfrm>
            <a:off x="1787856" y="1235634"/>
            <a:ext cx="736833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u="sng" dirty="0">
                <a:solidFill>
                  <a:srgbClr val="16AA94"/>
                </a:solidFill>
                <a:latin typeface="Segoe UI Variable Display Semib" pitchFamily="2" charset="0"/>
              </a:rPr>
              <a:t>MESTNA OBČINA NOVO MESTO</a:t>
            </a:r>
            <a:r>
              <a:rPr lang="sl-SI" sz="2000" b="1" dirty="0">
                <a:solidFill>
                  <a:srgbClr val="16AA94"/>
                </a:solidFill>
                <a:latin typeface="Segoe UI Variable Display Semib" pitchFamily="2" charset="0"/>
              </a:rPr>
              <a:t>: SOSESKA BROD – DRAGE, EUP: NDS_04</a:t>
            </a:r>
          </a:p>
          <a:p>
            <a:pPr marL="285750" indent="-285750">
              <a:buFontTx/>
              <a:buChar char="-"/>
            </a:pPr>
            <a:endParaRPr lang="sl-SI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r>
              <a:rPr lang="sl-SI" sz="1600" dirty="0">
                <a:solidFill>
                  <a:srgbClr val="585856"/>
                </a:solidFill>
                <a:latin typeface="Segoe UI Variable Text Semibold" pitchFamily="2" charset="0"/>
              </a:rPr>
              <a:t>OPPN: ŽE SPREJET  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Določena gradnja javnih najemnih stanovanj.</a:t>
            </a:r>
          </a:p>
          <a:p>
            <a:endParaRPr lang="sl-SI" sz="16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r>
              <a:rPr lang="sl-SI" sz="1600" dirty="0">
                <a:solidFill>
                  <a:srgbClr val="585856"/>
                </a:solidFill>
                <a:latin typeface="Segoe UI Variable Text Semibold" pitchFamily="2" charset="0"/>
              </a:rPr>
              <a:t>KOMUNALNA OPREMLJENOST: DA </a:t>
            </a:r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(vsa infrastruktura že na robu zemljišča)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 V pripravi tudi že projektiranje in gradnja komunalne infrastrukture na zemljišču samem. </a:t>
            </a:r>
          </a:p>
          <a:p>
            <a:endParaRPr lang="sl-SI" sz="16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r>
              <a:rPr lang="sl-SI" sz="1600" dirty="0">
                <a:solidFill>
                  <a:srgbClr val="585856"/>
                </a:solidFill>
                <a:latin typeface="Segoe UI Variable Text Semibold" pitchFamily="2" charset="0"/>
              </a:rPr>
              <a:t>DOSTOPNOST LOKACIJE: DOBRA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Pomisleki o prometni pretočnosti po tem, ko bo zgrajena soseska (zaradi ožjih dovoznih cest).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 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Text Semibold" pitchFamily="2" charset="0"/>
              </a:rPr>
              <a:t>PROMETNA POVEZANOST: DOBRA 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V neposredni bližini postajališča javnega potniškega prometa, ki bodo s podaljšanjem avtobusnih linij in posodobitvijo omrežja dodatno izboljšana.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AF5D60-BC33-7ECE-8E0B-7249E88FE1B4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6AA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6588CAD-9D22-4E09-995E-B5D9ABC5A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64204" y="2364206"/>
            <a:ext cx="5775162" cy="1046747"/>
          </a:xfrm>
        </p:spPr>
        <p:txBody>
          <a:bodyPr anchor="ctr"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Pilotna območja </a:t>
            </a:r>
            <a:b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</a:br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Text Semibold" pitchFamily="2" charset="0"/>
              </a:rPr>
              <a:t>(končni rezultat 1)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Text Semibold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AA8C38-1B1D-46E7-D641-537B0474E2F2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E0DD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B02B7-400F-FCC1-57D2-B887E3875910}"/>
              </a:ext>
            </a:extLst>
          </p:cNvPr>
          <p:cNvSpPr txBox="1"/>
          <p:nvPr/>
        </p:nvSpPr>
        <p:spPr>
          <a:xfrm>
            <a:off x="176534" y="5939969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6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pic>
        <p:nvPicPr>
          <p:cNvPr id="4" name="Picture 16" descr="A road with houses and grass&#10;&#10;AI-generated content may be incorrect.">
            <a:extLst>
              <a:ext uri="{FF2B5EF4-FFF2-40B4-BE49-F238E27FC236}">
                <a16:creationId xmlns:a16="http://schemas.microsoft.com/office/drawing/2014/main" id="{152C02B8-E104-DE2C-E6A6-924DEE69D1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227" y="2907260"/>
            <a:ext cx="3211773" cy="271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1" descr="A street with a building and a bus on it&#10;&#10;AI-generated content may be incorrect.">
            <a:extLst>
              <a:ext uri="{FF2B5EF4-FFF2-40B4-BE49-F238E27FC236}">
                <a16:creationId xmlns:a16="http://schemas.microsoft.com/office/drawing/2014/main" id="{2EE31416-EE6C-556E-6829-3D79ECCC76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227" y="-2"/>
            <a:ext cx="3211773" cy="29015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12D88037-B835-086E-FB2F-C991DBFF533C}"/>
              </a:ext>
            </a:extLst>
          </p:cNvPr>
          <p:cNvSpPr txBox="1">
            <a:spLocks/>
          </p:cNvSpPr>
          <p:nvPr/>
        </p:nvSpPr>
        <p:spPr>
          <a:xfrm>
            <a:off x="1787856" y="365125"/>
            <a:ext cx="682274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rgbClr val="16AA94"/>
                </a:solidFill>
                <a:latin typeface="Segoe UI Variable Display Semib" pitchFamily="2" charset="0"/>
              </a:rPr>
              <a:t>Primer 1: Zemljišče primerno za takojšnjo aktivacijo: </a:t>
            </a:r>
            <a:endParaRPr lang="en-SI" sz="2800" dirty="0">
              <a:solidFill>
                <a:srgbClr val="16AA94"/>
              </a:solidFill>
              <a:latin typeface="Segoe UI Variable Display Semi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88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DC8BC-D208-CF21-E06F-82B833340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A5D13F3-73D9-7535-94C9-2D76B3C17F90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E4CC1B0-7130-2EB1-B2CA-FBED71DC70C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4385400"/>
              </p:ext>
            </p:extLst>
          </p:nvPr>
        </p:nvGraphicFramePr>
        <p:xfrm>
          <a:off x="625643" y="566094"/>
          <a:ext cx="6096000" cy="4998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02A3A745-DEAB-304C-5DE4-EEA9385611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60238"/>
              </p:ext>
            </p:extLst>
          </p:nvPr>
        </p:nvGraphicFramePr>
        <p:xfrm>
          <a:off x="6096000" y="565675"/>
          <a:ext cx="6096000" cy="5010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0666EEB-F832-D8A2-0998-0DAF877AA1BB}"/>
              </a:ext>
            </a:extLst>
          </p:cNvPr>
          <p:cNvSpPr txBox="1"/>
          <p:nvPr/>
        </p:nvSpPr>
        <p:spPr>
          <a:xfrm>
            <a:off x="1491916" y="731015"/>
            <a:ext cx="68088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1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9C7E2A-9049-A761-D38F-67D7779EA545}"/>
              </a:ext>
            </a:extLst>
          </p:cNvPr>
          <p:cNvSpPr txBox="1"/>
          <p:nvPr/>
        </p:nvSpPr>
        <p:spPr>
          <a:xfrm>
            <a:off x="1491916" y="1780990"/>
            <a:ext cx="68088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2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88302B-87DE-BE4B-045A-E1FF637E1D3F}"/>
              </a:ext>
            </a:extLst>
          </p:cNvPr>
          <p:cNvSpPr txBox="1"/>
          <p:nvPr/>
        </p:nvSpPr>
        <p:spPr>
          <a:xfrm>
            <a:off x="1491916" y="2818933"/>
            <a:ext cx="68088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3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A7ADD9-E8DA-4E15-B1E7-05ABA8AD917F}"/>
              </a:ext>
            </a:extLst>
          </p:cNvPr>
          <p:cNvSpPr txBox="1"/>
          <p:nvPr/>
        </p:nvSpPr>
        <p:spPr>
          <a:xfrm>
            <a:off x="1491916" y="3867477"/>
            <a:ext cx="68088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4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FC259-0882-41A1-E0AD-24A3634802B6}"/>
              </a:ext>
            </a:extLst>
          </p:cNvPr>
          <p:cNvSpPr txBox="1"/>
          <p:nvPr/>
        </p:nvSpPr>
        <p:spPr>
          <a:xfrm>
            <a:off x="1491916" y="4929484"/>
            <a:ext cx="68088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82DCE5-6502-42E0-F29C-42899C0A755C}"/>
              </a:ext>
            </a:extLst>
          </p:cNvPr>
          <p:cNvSpPr txBox="1"/>
          <p:nvPr/>
        </p:nvSpPr>
        <p:spPr>
          <a:xfrm>
            <a:off x="6971847" y="721978"/>
            <a:ext cx="68088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6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72D5F7-95B7-7DB7-D673-1D62B8361562}"/>
              </a:ext>
            </a:extLst>
          </p:cNvPr>
          <p:cNvSpPr txBox="1"/>
          <p:nvPr/>
        </p:nvSpPr>
        <p:spPr>
          <a:xfrm>
            <a:off x="6971847" y="1768958"/>
            <a:ext cx="68088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7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B4367C-77B3-2964-3263-FE15F236476E}"/>
              </a:ext>
            </a:extLst>
          </p:cNvPr>
          <p:cNvSpPr txBox="1"/>
          <p:nvPr/>
        </p:nvSpPr>
        <p:spPr>
          <a:xfrm>
            <a:off x="6971847" y="2838529"/>
            <a:ext cx="68088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8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9FAE55-5A0D-94C7-7E17-1CF087FC8C59}"/>
              </a:ext>
            </a:extLst>
          </p:cNvPr>
          <p:cNvSpPr txBox="1"/>
          <p:nvPr/>
        </p:nvSpPr>
        <p:spPr>
          <a:xfrm>
            <a:off x="6971847" y="3891540"/>
            <a:ext cx="68088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9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30" name="Title 5">
            <a:extLst>
              <a:ext uri="{FF2B5EF4-FFF2-40B4-BE49-F238E27FC236}">
                <a16:creationId xmlns:a16="http://schemas.microsoft.com/office/drawing/2014/main" id="{EB51292D-00C2-7ED3-BDE3-CE852891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279983" y="2448428"/>
            <a:ext cx="5606718" cy="1046747"/>
          </a:xfrm>
        </p:spPr>
        <p:txBody>
          <a:bodyPr anchor="ctr"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Vsebina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4394474-C7D4-9422-EAEF-631F89BF1EF0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CD6E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0EF778-4322-6399-E1C7-B0F2BEC8D4B4}"/>
              </a:ext>
            </a:extLst>
          </p:cNvPr>
          <p:cNvSpPr txBox="1"/>
          <p:nvPr/>
        </p:nvSpPr>
        <p:spPr>
          <a:xfrm>
            <a:off x="176534" y="5939970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latin typeface="Segoe UI Variable Display Semib" pitchFamily="2" charset="0"/>
              </a:rPr>
              <a:t>0</a:t>
            </a:r>
            <a:endParaRPr lang="en-SI" sz="3200" dirty="0">
              <a:solidFill>
                <a:schemeClr val="bg1"/>
              </a:solidFill>
              <a:latin typeface="Segoe UI Variable Display Semi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117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2DADB-1ADE-9D4F-0874-8F0658100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 descr="A road with grass and trees&#10;&#10;AI-generated content may be incorrect.">
            <a:extLst>
              <a:ext uri="{FF2B5EF4-FFF2-40B4-BE49-F238E27FC236}">
                <a16:creationId xmlns:a16="http://schemas.microsoft.com/office/drawing/2014/main" id="{A52AC6E2-A9E3-3315-4488-BCA2498F1F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228" y="2939636"/>
            <a:ext cx="3211770" cy="269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9" descr="A grassy field with trees and a hill in the background&#10;&#10;AI-generated content may be incorrect.">
            <a:extLst>
              <a:ext uri="{FF2B5EF4-FFF2-40B4-BE49-F238E27FC236}">
                <a16:creationId xmlns:a16="http://schemas.microsoft.com/office/drawing/2014/main" id="{743155B8-E057-8E57-02F8-3410CD0B42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227" y="0"/>
            <a:ext cx="3211773" cy="29396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D2F63CE4-7708-79D0-83B3-B4F4F22A0B9C}"/>
              </a:ext>
            </a:extLst>
          </p:cNvPr>
          <p:cNvSpPr txBox="1"/>
          <p:nvPr/>
        </p:nvSpPr>
        <p:spPr>
          <a:xfrm>
            <a:off x="1787856" y="1220068"/>
            <a:ext cx="736833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u="sng" dirty="0">
                <a:solidFill>
                  <a:srgbClr val="16AA94"/>
                </a:solidFill>
                <a:latin typeface="Segoe UI Variable Display Semib" pitchFamily="2" charset="0"/>
              </a:rPr>
              <a:t>MESTNA OBČINA NOVO MESTO:  SOSESKA BROD – DRAGE, EUP: NDS_04</a:t>
            </a:r>
          </a:p>
          <a:p>
            <a:pPr marL="285750" indent="-285750">
              <a:buFontTx/>
              <a:buChar char="-"/>
            </a:pPr>
            <a:endParaRPr lang="sl-SI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r>
              <a:rPr lang="sl-SI" sz="1600" dirty="0">
                <a:solidFill>
                  <a:srgbClr val="585856"/>
                </a:solidFill>
                <a:latin typeface="Segoe UI Variable Text Semibold" pitchFamily="2" charset="0"/>
              </a:rPr>
              <a:t>PEŠ- IN KOLESARSKE POVEZAVE: DOBRE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Lokacija ima vzpostavljene dobre peš- in kolesarske povezave z mestom in rekreativnimi površinami. </a:t>
            </a:r>
          </a:p>
          <a:p>
            <a:endParaRPr lang="sl-SI" sz="16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r>
              <a:rPr lang="sl-SI" sz="1600" dirty="0">
                <a:solidFill>
                  <a:srgbClr val="585856"/>
                </a:solidFill>
                <a:latin typeface="Segoe UI Variable Text Semibold" pitchFamily="2" charset="0"/>
              </a:rPr>
              <a:t>DRUŽBENA IN ZELENA INFRASTRUKTURA: VSA POMEMBNEJŠA INFRASTRUKTURA V BLIŽINI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V neposredni bližini pilotnega območja načrtovane tudi zelene površine, ki bodo dolgoročno oblikovale največji mestni park.</a:t>
            </a:r>
          </a:p>
          <a:p>
            <a:endParaRPr lang="sl-SI" sz="16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Pilotno območje ima pomembno RAZVOJNO FUNKCIJO, saj končuje obstoječo sosesko, ki se širi že od osemdesetih let in v kateri je višja gostota pozidave.</a:t>
            </a:r>
          </a:p>
          <a:p>
            <a:endParaRPr lang="sl-SI" sz="16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r>
              <a:rPr lang="sl-SI" sz="2000" b="1" u="sng" dirty="0">
                <a:solidFill>
                  <a:srgbClr val="16AA94"/>
                </a:solidFill>
                <a:latin typeface="Segoe UI Variable Display Semib" pitchFamily="2" charset="0"/>
              </a:rPr>
              <a:t>SKLEP: PILOTNO OBMOČJE JE ZA GRADNJO JNS MOGOČE AKTIVIRATI TAKOJ.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5BA8D8-CF31-7ECC-FDDD-35BC46EBF36E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6AA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F2D494D4-ACF4-A27E-33DD-DD0402DB8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64204" y="2364206"/>
            <a:ext cx="5775162" cy="1046747"/>
          </a:xfrm>
        </p:spPr>
        <p:txBody>
          <a:bodyPr anchor="ctr"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Pilotna območja </a:t>
            </a:r>
            <a:b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</a:br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Text Semibold" pitchFamily="2" charset="0"/>
              </a:rPr>
              <a:t>(končni rezultat 1)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Text Semibold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6DA043D-5BF8-1D7E-645F-22E1172BF448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E0DD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633D1F-66AA-6A73-CE9B-3792A40B4DA9}"/>
              </a:ext>
            </a:extLst>
          </p:cNvPr>
          <p:cNvSpPr txBox="1"/>
          <p:nvPr/>
        </p:nvSpPr>
        <p:spPr>
          <a:xfrm>
            <a:off x="176534" y="5939969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6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267C348-CABA-4349-A161-0EBC651C48F0}"/>
              </a:ext>
            </a:extLst>
          </p:cNvPr>
          <p:cNvSpPr txBox="1">
            <a:spLocks/>
          </p:cNvSpPr>
          <p:nvPr/>
        </p:nvSpPr>
        <p:spPr>
          <a:xfrm>
            <a:off x="1787856" y="365125"/>
            <a:ext cx="679734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600" dirty="0">
                <a:solidFill>
                  <a:srgbClr val="16AA94"/>
                </a:solidFill>
                <a:latin typeface="Segoe UI Variable Display Semib" pitchFamily="2" charset="0"/>
              </a:rPr>
              <a:t>Primer 1: Zemljišče primerno za takojšnjo aktivacijo</a:t>
            </a:r>
            <a:endParaRPr lang="en-SI" sz="2600" dirty="0">
              <a:solidFill>
                <a:srgbClr val="16AA94"/>
              </a:solidFill>
              <a:latin typeface="Segoe UI Variable Display Semi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90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72156-5402-4ECE-1DA4-817EC3623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 descr="A grassy field with trees and a fence&#10;&#10;AI-generated content may be incorrect.">
            <a:extLst>
              <a:ext uri="{FF2B5EF4-FFF2-40B4-BE49-F238E27FC236}">
                <a16:creationId xmlns:a16="http://schemas.microsoft.com/office/drawing/2014/main" id="{B4408012-6219-E4D5-BE92-2C764238CF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223" y="-1"/>
            <a:ext cx="3211771" cy="229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gravel path between bushes&#10;&#10;AI-generated content may be incorrect.">
            <a:extLst>
              <a:ext uri="{FF2B5EF4-FFF2-40B4-BE49-F238E27FC236}">
                <a16:creationId xmlns:a16="http://schemas.microsoft.com/office/drawing/2014/main" id="{7E3677D5-6E16-C55F-7866-5CF544FE93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224" y="3601691"/>
            <a:ext cx="3211770" cy="202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2" descr="A building with a gate and trash cans&#10;&#10;AI-generated content may be incorrect.">
            <a:extLst>
              <a:ext uri="{FF2B5EF4-FFF2-40B4-BE49-F238E27FC236}">
                <a16:creationId xmlns:a16="http://schemas.microsoft.com/office/drawing/2014/main" id="{29E486DA-FE8D-DDC4-749C-687B931AEA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224" y="1914491"/>
            <a:ext cx="3211770" cy="20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2FE0F9-1BF0-4ED4-1A05-E693C44DDB5A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6AA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787ACCE-F3D3-242E-E78E-BBD6C6FB5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64204" y="2364206"/>
            <a:ext cx="5775162" cy="1046747"/>
          </a:xfrm>
        </p:spPr>
        <p:txBody>
          <a:bodyPr anchor="ctr"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Pilotna območja </a:t>
            </a:r>
            <a:b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</a:br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Text Semibold" pitchFamily="2" charset="0"/>
              </a:rPr>
              <a:t>(končni rezultat 1)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Text Semibold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955131-A25A-D84B-A54B-E0055B4710BD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E0DD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D7B182-20FA-6F52-4287-45169790BFDA}"/>
              </a:ext>
            </a:extLst>
          </p:cNvPr>
          <p:cNvSpPr txBox="1"/>
          <p:nvPr/>
        </p:nvSpPr>
        <p:spPr>
          <a:xfrm>
            <a:off x="176534" y="5939969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6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44C196B-3F9F-44E9-0A29-D076414C53D7}"/>
              </a:ext>
            </a:extLst>
          </p:cNvPr>
          <p:cNvSpPr txBox="1">
            <a:spLocks/>
          </p:cNvSpPr>
          <p:nvPr/>
        </p:nvSpPr>
        <p:spPr>
          <a:xfrm>
            <a:off x="1787856" y="365125"/>
            <a:ext cx="706906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rgbClr val="16AA94"/>
                </a:solidFill>
                <a:latin typeface="Segoe UI Variable Display Semib" pitchFamily="2" charset="0"/>
              </a:rPr>
              <a:t>Primer 2-1: Z</a:t>
            </a:r>
            <a:r>
              <a:rPr lang="pl-PL" sz="2800" dirty="0">
                <a:solidFill>
                  <a:srgbClr val="16AA94"/>
                </a:solidFill>
                <a:latin typeface="Segoe UI Variable Display Semib" pitchFamily="2" charset="0"/>
              </a:rPr>
              <a:t>emljišče, ki se je po podrobnem pregledu (dodatnih merilih) izkazalo kot</a:t>
            </a:r>
            <a:r>
              <a:rPr lang="pl-PL" sz="2800" dirty="0">
                <a:solidFill>
                  <a:srgbClr val="FF0000"/>
                </a:solidFill>
                <a:latin typeface="Segoe UI Variable Display Semib" pitchFamily="2" charset="0"/>
              </a:rPr>
              <a:t> </a:t>
            </a:r>
            <a:r>
              <a:rPr lang="pl-PL" sz="2800" dirty="0">
                <a:solidFill>
                  <a:srgbClr val="16AA94"/>
                </a:solidFill>
                <a:latin typeface="Segoe UI Variable Display Semib" pitchFamily="2" charset="0"/>
              </a:rPr>
              <a:t>neustezno za takojšnjo aktivacijo</a:t>
            </a:r>
            <a:endParaRPr lang="en-SI" sz="2800" dirty="0">
              <a:solidFill>
                <a:srgbClr val="16AA94"/>
              </a:solidFill>
              <a:latin typeface="Segoe UI Variable Display Semib" pitchFamily="2" charset="0"/>
            </a:endParaRPr>
          </a:p>
        </p:txBody>
      </p:sp>
      <p:sp>
        <p:nvSpPr>
          <p:cNvPr id="2" name="PoljeZBesedilom 2">
            <a:extLst>
              <a:ext uri="{FF2B5EF4-FFF2-40B4-BE49-F238E27FC236}">
                <a16:creationId xmlns:a16="http://schemas.microsoft.com/office/drawing/2014/main" id="{3D3A3D84-ED8C-A8A8-55B3-A43121B69860}"/>
              </a:ext>
            </a:extLst>
          </p:cNvPr>
          <p:cNvSpPr txBox="1"/>
          <p:nvPr/>
        </p:nvSpPr>
        <p:spPr>
          <a:xfrm>
            <a:off x="1787856" y="1594991"/>
            <a:ext cx="736833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u="sng" dirty="0">
                <a:solidFill>
                  <a:srgbClr val="16AA94"/>
                </a:solidFill>
                <a:latin typeface="Segoe UI Variable Display Semib" pitchFamily="2" charset="0"/>
              </a:rPr>
              <a:t>MESTNA OBČINA SLOVENJ GRADEC: SG-72</a:t>
            </a:r>
          </a:p>
          <a:p>
            <a:endParaRPr lang="sl-SI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r>
              <a:rPr lang="sl-SI" sz="1600" b="1" dirty="0">
                <a:solidFill>
                  <a:srgbClr val="585856"/>
                </a:solidFill>
                <a:latin typeface="Segoe UI Variable Display Semib" pitchFamily="2" charset="0"/>
              </a:rPr>
              <a:t>DOBRO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v bližini ustrezna DRUŽBENA INFRASTRUKTURA </a:t>
            </a:r>
          </a:p>
          <a:p>
            <a:pPr marL="285750" indent="-285750">
              <a:buFontTx/>
              <a:buChar char="-"/>
            </a:pPr>
            <a:endParaRPr lang="sl-SI" sz="16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r>
              <a:rPr lang="sl-SI" sz="1600" dirty="0">
                <a:solidFill>
                  <a:srgbClr val="585856"/>
                </a:solidFill>
                <a:latin typeface="Segoe UI Variable Text Semibold" pitchFamily="2" charset="0"/>
              </a:rPr>
              <a:t>SLABO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VELIKOST 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dopustna gradnja ENO- IN DVOSTANOVANJSKIH STAVB: mogoče zgraditi le osem stanovanjskih enot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DOSTOPNOST: potrebna razširitev dostopne poti, in sicer z odkupom zasebnih zemljišč. S spremembo SD OPN 5, se načrtuje ureditev širšega območja </a:t>
            </a:r>
          </a:p>
          <a:p>
            <a:endParaRPr lang="sl-SI" sz="16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r>
              <a:rPr lang="sl-SI" b="1" u="sng" dirty="0">
                <a:solidFill>
                  <a:srgbClr val="16AA94"/>
                </a:solidFill>
                <a:latin typeface="Segoe UI Variable Display Semib" pitchFamily="2" charset="0"/>
              </a:rPr>
              <a:t>SKLEP: PILOTNEGA OBMOČJA ZA GRADNJO JNS NI MOGOČE AKTIVIRATI.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Pogoj za aktivacijo (dolgoročno):  Gradnja JNS bi lahko bila izvedljiva pod pogojem uspešnega odkup zasebnih zemljišč.</a:t>
            </a:r>
          </a:p>
        </p:txBody>
      </p:sp>
    </p:spTree>
    <p:extLst>
      <p:ext uri="{BB962C8B-B14F-4D97-AF65-F5344CB8AC3E}">
        <p14:creationId xmlns:p14="http://schemas.microsoft.com/office/powerpoint/2010/main" val="3115735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4E2D4-1D8A-2DE9-AAA1-EF8A90656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A road with trees and houses on the side&#10;&#10;AI-generated content may be incorrect.">
            <a:extLst>
              <a:ext uri="{FF2B5EF4-FFF2-40B4-BE49-F238E27FC236}">
                <a16:creationId xmlns:a16="http://schemas.microsoft.com/office/drawing/2014/main" id="{57724B3C-875D-A18E-2886-4312C3ACE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222" y="2986758"/>
            <a:ext cx="3211778" cy="2644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0" descr="A grass field with houses and a power line&#10;&#10;AI-generated content may be incorrect.">
            <a:extLst>
              <a:ext uri="{FF2B5EF4-FFF2-40B4-BE49-F238E27FC236}">
                <a16:creationId xmlns:a16="http://schemas.microsoft.com/office/drawing/2014/main" id="{5BB04921-F88F-F96C-C5AE-ADAC88A8F9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222" y="0"/>
            <a:ext cx="3211777" cy="29867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A15071-913D-43D3-53D3-C8A5A1EC2020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6AA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D29361B-6D37-7310-9D30-B6379A2C5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64204" y="2364206"/>
            <a:ext cx="5775162" cy="1046747"/>
          </a:xfrm>
        </p:spPr>
        <p:txBody>
          <a:bodyPr anchor="ctr"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Pilotna območja </a:t>
            </a:r>
            <a:b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</a:br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Text Semibold" pitchFamily="2" charset="0"/>
              </a:rPr>
              <a:t>(končni rezultat 1)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Text Semibold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8DFDB4-E831-25CC-2B8E-59FA753AC48E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E0DD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74ED3-798B-4D1F-2947-91D9EFCFC670}"/>
              </a:ext>
            </a:extLst>
          </p:cNvPr>
          <p:cNvSpPr txBox="1"/>
          <p:nvPr/>
        </p:nvSpPr>
        <p:spPr>
          <a:xfrm>
            <a:off x="176534" y="5939969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6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A922ADF-1A33-6B08-813D-F8823DDBCAC0}"/>
              </a:ext>
            </a:extLst>
          </p:cNvPr>
          <p:cNvSpPr txBox="1">
            <a:spLocks/>
          </p:cNvSpPr>
          <p:nvPr/>
        </p:nvSpPr>
        <p:spPr>
          <a:xfrm>
            <a:off x="1787856" y="365125"/>
            <a:ext cx="706906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rgbClr val="16AA94"/>
                </a:solidFill>
                <a:latin typeface="Segoe UI Variable Display Semib" pitchFamily="2" charset="0"/>
              </a:rPr>
              <a:t>Primer 2-2: Z</a:t>
            </a:r>
            <a:r>
              <a:rPr lang="pl-PL" sz="2800" dirty="0">
                <a:solidFill>
                  <a:srgbClr val="16AA94"/>
                </a:solidFill>
                <a:latin typeface="Segoe UI Variable Display Semib" pitchFamily="2" charset="0"/>
              </a:rPr>
              <a:t>emljišče, ki se je po podrobnem pregledu (dodatnih merilih) izkazalo kot  neustezno za</a:t>
            </a:r>
            <a:r>
              <a:rPr lang="pl-PL" sz="2800" dirty="0">
                <a:solidFill>
                  <a:srgbClr val="FF0000"/>
                </a:solidFill>
                <a:latin typeface="Segoe UI Variable Display Semib" pitchFamily="2" charset="0"/>
              </a:rPr>
              <a:t> </a:t>
            </a:r>
            <a:r>
              <a:rPr lang="pl-PL" sz="2800" dirty="0">
                <a:solidFill>
                  <a:srgbClr val="16AA94"/>
                </a:solidFill>
                <a:latin typeface="Segoe UI Variable Display Semib" pitchFamily="2" charset="0"/>
              </a:rPr>
              <a:t>takojšnjo aktivacijo </a:t>
            </a:r>
            <a:endParaRPr lang="en-SI" sz="2800" dirty="0">
              <a:solidFill>
                <a:srgbClr val="16AA94"/>
              </a:solidFill>
              <a:latin typeface="Segoe UI Variable Display Semib" pitchFamily="2" charset="0"/>
            </a:endParaRPr>
          </a:p>
        </p:txBody>
      </p:sp>
      <p:sp>
        <p:nvSpPr>
          <p:cNvPr id="2" name="PoljeZBesedilom 2">
            <a:extLst>
              <a:ext uri="{FF2B5EF4-FFF2-40B4-BE49-F238E27FC236}">
                <a16:creationId xmlns:a16="http://schemas.microsoft.com/office/drawing/2014/main" id="{D4D9C37D-DA21-A5B8-8884-81F684373E51}"/>
              </a:ext>
            </a:extLst>
          </p:cNvPr>
          <p:cNvSpPr txBox="1"/>
          <p:nvPr/>
        </p:nvSpPr>
        <p:spPr>
          <a:xfrm>
            <a:off x="1787856" y="1594991"/>
            <a:ext cx="665439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u="sng" dirty="0">
                <a:solidFill>
                  <a:srgbClr val="16AA94"/>
                </a:solidFill>
                <a:latin typeface="Segoe UI Variable Display Semib" pitchFamily="2" charset="0"/>
              </a:rPr>
              <a:t>MESTNA OBČINA SLOVENJ GRADEC: PAMEČE</a:t>
            </a:r>
          </a:p>
          <a:p>
            <a:endParaRPr lang="sl-SI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r>
              <a:rPr lang="sl-SI" sz="1600" dirty="0">
                <a:solidFill>
                  <a:srgbClr val="585856"/>
                </a:solidFill>
                <a:latin typeface="Segoe UI Variable Text Semibold" pitchFamily="2" charset="0"/>
              </a:rPr>
              <a:t>SLABO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Na območju se že načrtujeta vrtec in medgeneracijsko središče (že narejena idejna zasnova). Izdelujejo se tudi strokovne podlage (urbanistična zasnova), ki bodo služile v postopku SD OPN 6. </a:t>
            </a:r>
          </a:p>
          <a:p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Na delu tega območja bi se lahko načrtovala tudi javna najemna stanovanja, vendar je težava lastništvo zemljišč, saj ta niso v občinski lasti, kar bi lahko zavleklo nadaljnje postopke.</a:t>
            </a:r>
          </a:p>
          <a:p>
            <a:endParaRPr lang="sl-SI" sz="16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r>
              <a:rPr lang="sl-SI" b="1" u="sng" dirty="0">
                <a:solidFill>
                  <a:srgbClr val="16AA94"/>
                </a:solidFill>
                <a:latin typeface="Segoe UI Variable Display Semib" pitchFamily="2" charset="0"/>
              </a:rPr>
              <a:t>SKLEP: PILOTNEGA OBMOČJA ZA GRADNJO JNS NI MOGOČE AKTIVIRATI.</a:t>
            </a:r>
          </a:p>
          <a:p>
            <a:endParaRPr lang="sl-SI" sz="1600" dirty="0">
              <a:solidFill>
                <a:srgbClr val="585856"/>
              </a:solidFill>
              <a:latin typeface="Segoe UI Variable Display Sem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314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9D988-BACD-69AD-3E54-DF06470FC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A road with trees and houses on the side&#10;&#10;AI-generated content may be incorrect.">
            <a:extLst>
              <a:ext uri="{FF2B5EF4-FFF2-40B4-BE49-F238E27FC236}">
                <a16:creationId xmlns:a16="http://schemas.microsoft.com/office/drawing/2014/main" id="{38A3F3C9-1C04-0F69-1134-C978388984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222" y="2986758"/>
            <a:ext cx="3211778" cy="2644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0" descr="A grass field with houses and a power line&#10;&#10;AI-generated content may be incorrect.">
            <a:extLst>
              <a:ext uri="{FF2B5EF4-FFF2-40B4-BE49-F238E27FC236}">
                <a16:creationId xmlns:a16="http://schemas.microsoft.com/office/drawing/2014/main" id="{F02CA46C-43E4-49E0-4496-ECEB969894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222" y="0"/>
            <a:ext cx="3211777" cy="29867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B0CDD8-BBE7-2761-5530-726168C05CAD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6AA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301B54DB-8E8A-6C48-638E-BD75009AE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64204" y="2364206"/>
            <a:ext cx="5775162" cy="1046747"/>
          </a:xfrm>
        </p:spPr>
        <p:txBody>
          <a:bodyPr anchor="ctr"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Alternativno zemljišče </a:t>
            </a:r>
            <a:b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</a:br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Text Semibold" pitchFamily="2" charset="0"/>
              </a:rPr>
              <a:t>(končni rezultat 1)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Text Semibold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08E01A-C3A7-53E6-2BB8-34C53A6CBE87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E0DD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8BCC6-405D-D9C9-CEFE-42B89E172E14}"/>
              </a:ext>
            </a:extLst>
          </p:cNvPr>
          <p:cNvSpPr txBox="1"/>
          <p:nvPr/>
        </p:nvSpPr>
        <p:spPr>
          <a:xfrm>
            <a:off x="176534" y="5939969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6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B70196D-24EF-16DA-F139-5676F2116356}"/>
              </a:ext>
            </a:extLst>
          </p:cNvPr>
          <p:cNvSpPr txBox="1">
            <a:spLocks/>
          </p:cNvSpPr>
          <p:nvPr/>
        </p:nvSpPr>
        <p:spPr>
          <a:xfrm>
            <a:off x="1787856" y="365125"/>
            <a:ext cx="706906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600" dirty="0">
                <a:solidFill>
                  <a:srgbClr val="16AA94"/>
                </a:solidFill>
                <a:latin typeface="Segoe UI Variable Display Semib" pitchFamily="2" charset="0"/>
              </a:rPr>
              <a:t>Primer 3: Zemljišče, ki se je po podrobnem pregledu (dodatnih merilih) izkazalo kot ustrezno za takojšnjo aktivacijo</a:t>
            </a:r>
          </a:p>
          <a:p>
            <a:endParaRPr lang="en-SI" sz="2600" dirty="0">
              <a:solidFill>
                <a:srgbClr val="16AA94"/>
              </a:solidFill>
              <a:latin typeface="Segoe UI Variable Display Semib" pitchFamily="2" charset="0"/>
            </a:endParaRPr>
          </a:p>
        </p:txBody>
      </p:sp>
      <p:sp>
        <p:nvSpPr>
          <p:cNvPr id="2" name="PoljeZBesedilom 2">
            <a:extLst>
              <a:ext uri="{FF2B5EF4-FFF2-40B4-BE49-F238E27FC236}">
                <a16:creationId xmlns:a16="http://schemas.microsoft.com/office/drawing/2014/main" id="{76B27DE0-2C5E-4DC4-E7D1-60E06A181D56}"/>
              </a:ext>
            </a:extLst>
          </p:cNvPr>
          <p:cNvSpPr txBox="1"/>
          <p:nvPr/>
        </p:nvSpPr>
        <p:spPr>
          <a:xfrm>
            <a:off x="1787856" y="1594991"/>
            <a:ext cx="66543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u="sng" dirty="0">
                <a:solidFill>
                  <a:srgbClr val="16AA94"/>
                </a:solidFill>
                <a:latin typeface="Segoe UI Variable Display Semib" pitchFamily="2" charset="0"/>
              </a:rPr>
              <a:t>MESTNA OBČINA SLOVENJ GRADEC: </a:t>
            </a:r>
            <a:br>
              <a:rPr lang="sl-SI" sz="2000" b="1" u="sng" dirty="0">
                <a:solidFill>
                  <a:srgbClr val="16AA94"/>
                </a:solidFill>
                <a:latin typeface="Segoe UI Variable Display Semib" pitchFamily="2" charset="0"/>
              </a:rPr>
            </a:br>
            <a:r>
              <a:rPr lang="sl-SI" sz="2000" b="1" u="sng" dirty="0">
                <a:solidFill>
                  <a:srgbClr val="16AA94"/>
                </a:solidFill>
                <a:latin typeface="Segoe UI Variable Display Semib" pitchFamily="2" charset="0"/>
              </a:rPr>
              <a:t>Alternativno zemljišče PARC. 1021, K.O. 850</a:t>
            </a:r>
          </a:p>
          <a:p>
            <a:endParaRPr lang="sl-SI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r>
              <a:rPr lang="sl-SI" sz="1600" b="1" dirty="0">
                <a:solidFill>
                  <a:srgbClr val="585856"/>
                </a:solidFill>
                <a:latin typeface="Segoe UI Variable Display Semil" pitchFamily="2" charset="0"/>
              </a:rPr>
              <a:t>NAMENSKA RABA ZEMLJIŠČA: </a:t>
            </a:r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splošna stanovanjska raba</a:t>
            </a:r>
          </a:p>
          <a:p>
            <a:r>
              <a:rPr lang="sl-SI" sz="1600" b="1" dirty="0">
                <a:solidFill>
                  <a:srgbClr val="585856"/>
                </a:solidFill>
                <a:latin typeface="Segoe UI Variable Display Semil" pitchFamily="2" charset="0"/>
              </a:rPr>
              <a:t>VELIKOST: </a:t>
            </a:r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2.761 m2</a:t>
            </a:r>
          </a:p>
          <a:p>
            <a:r>
              <a:rPr lang="sl-SI" sz="1600" b="1" dirty="0">
                <a:solidFill>
                  <a:srgbClr val="585856"/>
                </a:solidFill>
                <a:latin typeface="Segoe UI Variable Display Semil" pitchFamily="2" charset="0"/>
              </a:rPr>
              <a:t>LOKACIJA:</a:t>
            </a:r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 Zemljišče v središču mesta. V neposredni bližini pomembnejša družbena in zelena infrastruktura (zdravstveni dom, splošna bolnišnica in športna igrišča).</a:t>
            </a:r>
          </a:p>
          <a:p>
            <a:r>
              <a:rPr lang="sl-SI" sz="1600" b="1" dirty="0">
                <a:solidFill>
                  <a:srgbClr val="585856"/>
                </a:solidFill>
                <a:latin typeface="Segoe UI Variable Display Semil" pitchFamily="2" charset="0"/>
              </a:rPr>
              <a:t>GRADBENO DOVOLJENJE: </a:t>
            </a:r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Že pridobljeno pred približno dvema letoma. Občina čaka na ustrezen razpis, ki bi sofinanciral gradnjo JNS.</a:t>
            </a:r>
          </a:p>
          <a:p>
            <a:r>
              <a:rPr lang="sl-SI" sz="1600" b="1" dirty="0">
                <a:solidFill>
                  <a:srgbClr val="585856"/>
                </a:solidFill>
                <a:latin typeface="Segoe UI Variable Display Semil" pitchFamily="2" charset="0"/>
              </a:rPr>
              <a:t>PREDVIDENIH 16 STANOVANJSKIH ENOT ZA JAVNI NAJEM: </a:t>
            </a:r>
            <a:r>
              <a:rPr lang="sl-SI" sz="1600" dirty="0">
                <a:solidFill>
                  <a:srgbClr val="585856"/>
                </a:solidFill>
                <a:latin typeface="Segoe UI Variable Display Semil" pitchFamily="2" charset="0"/>
              </a:rPr>
              <a:t>Stanovanjske enote namenjene mladim družinam, predvsem za kadre, ki jih občina potrebuje. </a:t>
            </a:r>
          </a:p>
          <a:p>
            <a:endParaRPr lang="sl-SI" sz="16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r>
              <a:rPr lang="sl-SI" b="1" u="sng" dirty="0">
                <a:solidFill>
                  <a:srgbClr val="16AA94"/>
                </a:solidFill>
                <a:latin typeface="Segoe UI Variable Display Semib" pitchFamily="2" charset="0"/>
              </a:rPr>
              <a:t>SKLEP: ALTERNATIVNO ZEMLJIŠČE JE ZA GRADNJO JNS MOGOČE AKTIVIRATI TAKOJ.</a:t>
            </a:r>
            <a:endParaRPr lang="sl-SI" sz="1600" dirty="0">
              <a:solidFill>
                <a:srgbClr val="585856"/>
              </a:solidFill>
              <a:latin typeface="Segoe UI Variable Display Semil" pitchFamily="2" charset="0"/>
            </a:endParaRPr>
          </a:p>
        </p:txBody>
      </p:sp>
      <p:pic>
        <p:nvPicPr>
          <p:cNvPr id="3" name="Picture 5" descr="A parking lot with cars and trees&#10;&#10;AI-generated content may be incorrect.">
            <a:extLst>
              <a:ext uri="{FF2B5EF4-FFF2-40B4-BE49-F238E27FC236}">
                <a16:creationId xmlns:a16="http://schemas.microsoft.com/office/drawing/2014/main" id="{C6204865-ADD7-75EF-C37D-E311827F39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217" y="2887579"/>
            <a:ext cx="3211783" cy="274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A road with trees and grass&#10;&#10;AI-generated content may be incorrect.">
            <a:extLst>
              <a:ext uri="{FF2B5EF4-FFF2-40B4-BE49-F238E27FC236}">
                <a16:creationId xmlns:a16="http://schemas.microsoft.com/office/drawing/2014/main" id="{39A58ED8-2EB4-59F0-308D-F143371FA8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222" y="-2"/>
            <a:ext cx="3211775" cy="28875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447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DBC8A-B21A-7BE3-7822-DE31D0A1E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5F4581-4078-CC10-6154-48BFAD885F87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4B8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2E564B-208B-A526-7203-71B57906882D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C5E4E8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9ABDD-1918-C138-F29C-84F89E7F7FB3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7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D08ADEFB-F3CE-D6EB-5A85-256E90394396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Priročnik</a:t>
            </a:r>
          </a:p>
          <a:p>
            <a:r>
              <a:rPr lang="sl-S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Text Semibold" pitchFamily="2" charset="0"/>
              </a:rPr>
              <a:t>(končni rezultat 2)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2" name="PoljeZBesedilom 2">
            <a:extLst>
              <a:ext uri="{FF2B5EF4-FFF2-40B4-BE49-F238E27FC236}">
                <a16:creationId xmlns:a16="http://schemas.microsoft.com/office/drawing/2014/main" id="{27EFED0D-5669-C467-1001-139011380A62}"/>
              </a:ext>
            </a:extLst>
          </p:cNvPr>
          <p:cNvSpPr txBox="1"/>
          <p:nvPr/>
        </p:nvSpPr>
        <p:spPr>
          <a:xfrm>
            <a:off x="1756610" y="565736"/>
            <a:ext cx="518962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>
                <a:solidFill>
                  <a:srgbClr val="585856"/>
                </a:solidFill>
                <a:latin typeface="Segoe UI Variable Text Semibold" pitchFamily="2" charset="0"/>
              </a:rPr>
              <a:t>ZAKAJ PRIROČNIK: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srgbClr val="585856"/>
                </a:solidFill>
                <a:latin typeface="Segoe UI Variable Display Semil" pitchFamily="2" charset="0"/>
              </a:rPr>
              <a:t>Priročnik vodi uporabnika skozi celoten postopek iskanja primernih zemljišč (postopek, ki je bil uporabljen v raziskavi):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srgbClr val="585856"/>
                </a:solidFill>
                <a:latin typeface="Segoe UI Variable Display Semil" pitchFamily="2" charset="0"/>
              </a:rPr>
              <a:t>pregled evidenc, določitev meril in kriterijev, izvedba vrednotenja zemljišč, končna presoja primernosti zemljišč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srgbClr val="585856"/>
                </a:solidFill>
                <a:latin typeface="Segoe UI Variable Display Semil" pitchFamily="2" charset="0"/>
              </a:rPr>
              <a:t>Vključuje vodila za sodelovanje z lokalnimi skupnostmi ter pridobivanje informacij s terenskim delom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srgbClr val="585856"/>
                </a:solidFill>
                <a:latin typeface="Segoe UI Variable Display Semil" pitchFamily="2" charset="0"/>
              </a:rPr>
              <a:t>Opredeljena je </a:t>
            </a:r>
            <a:r>
              <a:rPr lang="sl-SI" sz="2200" dirty="0" err="1">
                <a:solidFill>
                  <a:srgbClr val="585856"/>
                </a:solidFill>
                <a:latin typeface="Segoe UI Variable Display Semil" pitchFamily="2" charset="0"/>
              </a:rPr>
              <a:t>časovnica</a:t>
            </a:r>
            <a:r>
              <a:rPr lang="sl-SI" sz="2200" dirty="0">
                <a:solidFill>
                  <a:srgbClr val="585856"/>
                </a:solidFill>
                <a:latin typeface="Segoe UI Variable Display Semil" pitchFamily="2" charset="0"/>
              </a:rPr>
              <a:t> poteka dela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srgbClr val="585856"/>
                </a:solidFill>
                <a:latin typeface="Segoe UI Variable Display Semil" pitchFamily="2" charset="0"/>
              </a:rPr>
              <a:t>Omogoča </a:t>
            </a:r>
            <a:r>
              <a:rPr lang="sl-SI" sz="2200" u="sng" dirty="0">
                <a:solidFill>
                  <a:srgbClr val="585856"/>
                </a:solidFill>
                <a:latin typeface="Segoe UI Variable Display Semil" pitchFamily="2" charset="0"/>
              </a:rPr>
              <a:t>sistematičnost</a:t>
            </a:r>
            <a:r>
              <a:rPr lang="sl-SI" sz="2200" dirty="0">
                <a:solidFill>
                  <a:srgbClr val="585856"/>
                </a:solidFill>
                <a:latin typeface="Segoe UI Variable Display Semil" pitchFamily="2" charset="0"/>
              </a:rPr>
              <a:t> in </a:t>
            </a:r>
            <a:r>
              <a:rPr lang="sl-SI" sz="2200" u="sng" dirty="0">
                <a:solidFill>
                  <a:srgbClr val="585856"/>
                </a:solidFill>
                <a:latin typeface="Segoe UI Variable Display Semil" pitchFamily="2" charset="0"/>
              </a:rPr>
              <a:t>ponovljivost</a:t>
            </a:r>
            <a:r>
              <a:rPr lang="sl-SI" sz="2200" dirty="0">
                <a:solidFill>
                  <a:srgbClr val="585856"/>
                </a:solidFill>
                <a:latin typeface="Segoe UI Variable Display Semil" pitchFamily="2" charset="0"/>
              </a:rPr>
              <a:t> raziskave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200" dirty="0">
              <a:solidFill>
                <a:srgbClr val="585856"/>
              </a:solidFill>
              <a:latin typeface="Segoe UI Variable Display Semil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446501-1EFC-A68D-5114-5C6ECA0AC89F}"/>
              </a:ext>
            </a:extLst>
          </p:cNvPr>
          <p:cNvSpPr txBox="1"/>
          <p:nvPr/>
        </p:nvSpPr>
        <p:spPr>
          <a:xfrm>
            <a:off x="7511712" y="2942310"/>
            <a:ext cx="473242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200" dirty="0">
                <a:solidFill>
                  <a:srgbClr val="585856"/>
                </a:solidFill>
                <a:latin typeface="Segoe UI Variable Text Semibold" pitchFamily="2" charset="0"/>
              </a:rPr>
              <a:t>ZA KOGA: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srgbClr val="585856"/>
                </a:solidFill>
                <a:latin typeface="Segoe UI Variable Display Semil" pitchFamily="2" charset="0"/>
              </a:rPr>
              <a:t>Občine, ministrstva, javni stanovanjski skladi, neprofitne stanovanjske organizacije, pa tudi raziskovalci, načrtovalci in drugi strokovnjaki.</a:t>
            </a:r>
          </a:p>
          <a:p>
            <a:r>
              <a:rPr lang="sl-SI" sz="2200" dirty="0">
                <a:solidFill>
                  <a:srgbClr val="585856"/>
                </a:solidFill>
                <a:latin typeface="Segoe UI Variable Text Semibold" pitchFamily="2" charset="0"/>
              </a:rPr>
              <a:t>KDAJ: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srgbClr val="585856"/>
                </a:solidFill>
                <a:latin typeface="Segoe UI Variable Display Semil" pitchFamily="2" charset="0"/>
              </a:rPr>
              <a:t>V pripravi in bo natisnjen.</a:t>
            </a:r>
          </a:p>
        </p:txBody>
      </p:sp>
      <p:pic>
        <p:nvPicPr>
          <p:cNvPr id="16" name="Slika 4">
            <a:extLst>
              <a:ext uri="{FF2B5EF4-FFF2-40B4-BE49-F238E27FC236}">
                <a16:creationId xmlns:a16="http://schemas.microsoft.com/office/drawing/2014/main" id="{7181AF85-B280-AE7E-A897-A7E0967605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20" b="5107"/>
          <a:stretch>
            <a:fillRect/>
          </a:stretch>
        </p:blipFill>
        <p:spPr>
          <a:xfrm>
            <a:off x="7511712" y="-1"/>
            <a:ext cx="4680288" cy="288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CD399-316E-7A4E-97D7-F61785D0A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4C0635-1756-4B89-DFBF-5C9574BDE63A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2AE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CB30B34-E65F-4C1D-85A6-747CF0FD66B0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BDBE8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3E2B71-F630-6057-F72D-916B6B060804}"/>
              </a:ext>
            </a:extLst>
          </p:cNvPr>
          <p:cNvSpPr txBox="1"/>
          <p:nvPr/>
        </p:nvSpPr>
        <p:spPr>
          <a:xfrm>
            <a:off x="176534" y="5941417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8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60956BE-FE57-B4DE-AE2D-C1216311791F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Poudarki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8B4BBDA8-69FD-DDED-0613-3CA6E985A763}"/>
              </a:ext>
            </a:extLst>
          </p:cNvPr>
          <p:cNvSpPr txBox="1"/>
          <p:nvPr/>
        </p:nvSpPr>
        <p:spPr>
          <a:xfrm>
            <a:off x="1756611" y="413336"/>
            <a:ext cx="96543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</a:rPr>
              <a:t>Nominalni nabor ≠ dejanska razpoložljivost</a:t>
            </a:r>
          </a:p>
          <a:p>
            <a:pPr lvl="1"/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Ovrednotenih je 1.894 zemljišč (880 ha v 82 občinah), delež takoj aktivnih je majhen ( pilotna območja 2/7)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</a:rPr>
              <a:t>Lokacija in mobilnost odločata.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Največji vpliv na “dobra” zemljišča imata PROSO in dostopnost JPP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</a:rPr>
              <a:t>Krožno gospodarjenje je priložnost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, ne ovira (FRO)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</a:rPr>
              <a:t>Evidenca ni dovolj brez terena.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Pregled evidenc mora biti obvezno dopolnjen z lokalnimi razgovori, terenskimi ogledi in usklajevanjem.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Podatkovna vrzel ostaja. Brez državne </a:t>
            </a: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</a:rPr>
              <a:t>Evidence stavbnih zemljišč (ESZ)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evidence ni mogoče trajno vzdrževati in posodabljati.</a:t>
            </a:r>
          </a:p>
        </p:txBody>
      </p:sp>
    </p:spTree>
    <p:extLst>
      <p:ext uri="{BB962C8B-B14F-4D97-AF65-F5344CB8AC3E}">
        <p14:creationId xmlns:p14="http://schemas.microsoft.com/office/powerpoint/2010/main" val="2611460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5E672-0C38-5698-E4E1-C9A0497EA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717514-0B70-8142-0CD7-186C0F4A7D4C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0F9E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481D0D-267F-AFCB-F8E0-1A7344AE9E8D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CD6E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1B9576-6000-E0D3-2AA1-4E9183C9038F}"/>
              </a:ext>
            </a:extLst>
          </p:cNvPr>
          <p:cNvSpPr txBox="1"/>
          <p:nvPr/>
        </p:nvSpPr>
        <p:spPr>
          <a:xfrm>
            <a:off x="176534" y="5941417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9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FB13B2A5-8FD8-181C-2CF6-E1A71916B4FF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Zaključki in pogled naprej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6B169EE-C4E1-03AC-A3EA-6BC2DE40B51E}"/>
              </a:ext>
            </a:extLst>
          </p:cNvPr>
          <p:cNvSpPr txBox="1"/>
          <p:nvPr/>
        </p:nvSpPr>
        <p:spPr>
          <a:xfrm>
            <a:off x="1756610" y="413336"/>
            <a:ext cx="1024606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585856"/>
                </a:solidFill>
                <a:latin typeface="Segoe UI Variable Text Semibold" pitchFamily="2" charset="0"/>
              </a:rPr>
              <a:t>Zgodnje vključevanje lokalnih akterjev</a:t>
            </a: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</a:rPr>
              <a:t>: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osebni stik, terenski ogledi, usklajevanje ciljev.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Vključevanje </a:t>
            </a:r>
            <a:r>
              <a:rPr lang="sl-SI" sz="2400" b="1" dirty="0">
                <a:solidFill>
                  <a:srgbClr val="585856"/>
                </a:solidFill>
                <a:latin typeface="Segoe UI Variable Text Semibold" pitchFamily="2" charset="0"/>
              </a:rPr>
              <a:t>širšega kroga deležnikov.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Nujno </a:t>
            </a:r>
            <a:r>
              <a:rPr lang="sl-SI" sz="2400" b="1" dirty="0">
                <a:solidFill>
                  <a:srgbClr val="585856"/>
                </a:solidFill>
                <a:latin typeface="Segoe UI Variable Text Semibold" pitchFamily="2" charset="0"/>
              </a:rPr>
              <a:t>dolgoročno načrtovanje</a:t>
            </a: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</a:rPr>
              <a:t>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umeščanja javne stanovanjske gradnje;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Vzpostaviti </a:t>
            </a:r>
            <a:r>
              <a:rPr lang="sl-SI" sz="2400" b="1" dirty="0">
                <a:solidFill>
                  <a:srgbClr val="585856"/>
                </a:solidFill>
                <a:latin typeface="Segoe UI Variable Text Semibold" pitchFamily="2" charset="0"/>
              </a:rPr>
              <a:t>ESZ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 kot državno podlago za spremljanje stanja, načrtovanje in komunalno opremljanje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585856"/>
                </a:solidFill>
                <a:latin typeface="Segoe UI Variable Text Semibold" pitchFamily="2" charset="0"/>
              </a:rPr>
              <a:t>Proaktivno opremljanje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(komunalna priprava) in zemljišča »</a:t>
            </a:r>
            <a:r>
              <a:rPr lang="sl-SI" sz="2400" dirty="0" err="1">
                <a:solidFill>
                  <a:srgbClr val="585856"/>
                </a:solidFill>
                <a:latin typeface="Segoe UI Variable Display Semil" pitchFamily="2" charset="0"/>
              </a:rPr>
              <a:t>ready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‑to‑</a:t>
            </a:r>
            <a:r>
              <a:rPr lang="sl-SI" sz="2400" dirty="0" err="1">
                <a:solidFill>
                  <a:srgbClr val="585856"/>
                </a:solidFill>
                <a:latin typeface="Segoe UI Variable Display Semil" pitchFamily="2" charset="0"/>
              </a:rPr>
              <a:t>build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«.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63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1BB4B-A23E-C47F-D575-89152D710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DEAB59-2953-2103-F3EE-C9A6D43414F7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0F9E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2382BB-2FC8-3398-455E-6BDCBC51F337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CD6E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378FD-C448-14D6-052E-D1EA7E100FFE}"/>
              </a:ext>
            </a:extLst>
          </p:cNvPr>
          <p:cNvSpPr txBox="1"/>
          <p:nvPr/>
        </p:nvSpPr>
        <p:spPr>
          <a:xfrm>
            <a:off x="176534" y="5941417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9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C88547B4-41A8-5C18-6E98-572C0547EB04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Zaključki in pogled naprej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2524F4B-8121-2C49-F42C-B2444CED6A66}"/>
              </a:ext>
            </a:extLst>
          </p:cNvPr>
          <p:cNvSpPr txBox="1"/>
          <p:nvPr/>
        </p:nvSpPr>
        <p:spPr>
          <a:xfrm>
            <a:off x="1756610" y="413336"/>
            <a:ext cx="102460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Nujna </a:t>
            </a:r>
            <a:r>
              <a:rPr lang="sl-SI" sz="2400" b="1" dirty="0">
                <a:solidFill>
                  <a:srgbClr val="585856"/>
                </a:solidFill>
                <a:latin typeface="Segoe UI Variable Text Semibold" pitchFamily="2" charset="0"/>
              </a:rPr>
              <a:t>vzpostavitev vmesne (regijske) ravni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, ki bi lahko pripomogla k boljši koordinaciji ter učinkovitejšemu prenosu informacij in odločitev med različnimi ravnmi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585856"/>
                </a:solidFill>
                <a:latin typeface="Segoe UI Variable Text Semibold" pitchFamily="2" charset="0"/>
              </a:rPr>
              <a:t>Vzpostavitev kontaktne točke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Določitev prioritet in </a:t>
            </a:r>
            <a:r>
              <a:rPr lang="sl-SI" sz="2400" dirty="0" err="1">
                <a:solidFill>
                  <a:srgbClr val="585856"/>
                </a:solidFill>
                <a:latin typeface="Segoe UI Variable Display Semil" pitchFamily="2" charset="0"/>
              </a:rPr>
              <a:t>časovnice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 po regijah/občinah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585856"/>
                </a:solidFill>
                <a:latin typeface="Segoe UI Variable Text Semibold" pitchFamily="2" charset="0"/>
              </a:rPr>
              <a:t>Kategorija »javno stanovanjsko« v OPN/OPPN</a:t>
            </a: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</a:rPr>
              <a:t>: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zaščita pred špekulacijami, prednost pri dovoljenjih.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Usmeritev za prihodnost: </a:t>
            </a:r>
            <a:r>
              <a:rPr lang="sl-SI" sz="2400" b="1" dirty="0">
                <a:solidFill>
                  <a:srgbClr val="585856"/>
                </a:solidFill>
                <a:latin typeface="Segoe UI Variable Text Semibold" pitchFamily="2" charset="0"/>
              </a:rPr>
              <a:t>pridobivanje ustreznih nepremičnin po načelih krožnega gospodarjenja s prostorom.</a:t>
            </a:r>
            <a:endParaRPr lang="sl-SI" sz="2400" dirty="0">
              <a:solidFill>
                <a:srgbClr val="585856"/>
              </a:solidFill>
              <a:latin typeface="Segoe UI Variable Text Semibold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15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DEB9A-769C-9964-08DC-B2FA36125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46F21C-E7BA-473D-81DB-B3DDE769C29E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0F9E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C3DA25-373B-2585-52A5-32C0AC215027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CD6E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CF63B633-D0DA-1EF6-E225-BB00BDBDD364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Kontakt</a:t>
            </a:r>
            <a:endParaRPr lang="en-SI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DDB8BDA-7CFD-8873-E078-885081CBE378}"/>
              </a:ext>
            </a:extLst>
          </p:cNvPr>
          <p:cNvSpPr txBox="1"/>
          <p:nvPr/>
        </p:nvSpPr>
        <p:spPr>
          <a:xfrm>
            <a:off x="1046747" y="896924"/>
            <a:ext cx="1024606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l-SI" sz="4000" b="1" dirty="0">
                <a:solidFill>
                  <a:srgbClr val="585856"/>
                </a:solidFill>
                <a:latin typeface="Segoe UI Variable Display Semil" pitchFamily="2" charset="0"/>
              </a:rPr>
              <a:t>Hvala za pozornost!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dr. Peter Lamovec, Geodetski inštitut Slovenije</a:t>
            </a:r>
          </a:p>
          <a:p>
            <a:pPr lvl="0" algn="ctr"/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hlinkClick r:id="rId3"/>
              </a:rPr>
              <a:t>peter.lamovec@gis.si</a:t>
            </a:r>
            <a:endParaRPr lang="sl-SI" sz="24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mag. Robi Koščak, Urbanistični Inštitut Slovenije</a:t>
            </a:r>
          </a:p>
          <a:p>
            <a:pPr lvl="0" algn="ctr"/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hlinkClick r:id="rId4"/>
              </a:rPr>
              <a:t>robi.koscak@uirs.si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8285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05BE4-CBC3-AC7F-E86A-1B5A8D765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C467CA2-144F-27DF-33C5-9A7BB9BCBA50}"/>
              </a:ext>
            </a:extLst>
          </p:cNvPr>
          <p:cNvSpPr txBox="1"/>
          <p:nvPr/>
        </p:nvSpPr>
        <p:spPr>
          <a:xfrm>
            <a:off x="1481070" y="1584850"/>
            <a:ext cx="107109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u="sng" dirty="0">
                <a:solidFill>
                  <a:srgbClr val="585856"/>
                </a:solidFill>
                <a:latin typeface="Segoe UI Variable Text Semibold" pitchFamily="2" charset="0"/>
                <a:cs typeface="Arial" panose="020B0604020202020204" pitchFamily="34" charset="0"/>
              </a:rPr>
              <a:t>POTREBE po javni stanovanjski gradnji</a:t>
            </a: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Demografija: priseljevanje (zlasti v urbana središča), večje potrebe po najemu </a:t>
            </a:r>
          </a:p>
          <a:p>
            <a:pPr lvl="1"/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	POTREBE - ŽE NAČRTOVANA = PRIMANJKLJAJ (ocena MSP, 2025) </a:t>
            </a:r>
          </a:p>
          <a:p>
            <a:pPr lvl="1"/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	  20.407    - 	    9.018 	  =       	11.389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u="sng" dirty="0">
                <a:solidFill>
                  <a:srgbClr val="585856"/>
                </a:solidFill>
                <a:latin typeface="Segoe UI Variable Text Semibold" pitchFamily="2" charset="0"/>
                <a:cs typeface="Arial" panose="020B0604020202020204" pitchFamily="34" charset="0"/>
              </a:rPr>
              <a:t>IZZIV</a:t>
            </a: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  <a:cs typeface="Arial" panose="020B0604020202020204" pitchFamily="34" charset="0"/>
              </a:rPr>
              <a:t>: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Skrajšanje dolgotrajnosti postopka iskanja ustreznih zemljišč za gradnjo javno najemnih stanovanj.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u="sng" dirty="0">
                <a:solidFill>
                  <a:srgbClr val="585856"/>
                </a:solidFill>
                <a:latin typeface="Segoe UI Variable Text Semibold" pitchFamily="2" charset="0"/>
                <a:cs typeface="Arial" panose="020B0604020202020204" pitchFamily="34" charset="0"/>
              </a:rPr>
              <a:t>NAMEN</a:t>
            </a: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  <a:cs typeface="Arial" panose="020B0604020202020204" pitchFamily="34" charset="0"/>
              </a:rPr>
              <a:t>: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Opredelitev postopka, s katerim lahko akterji kar najhitreje pridejo do seznama zemljišč, ki so primerna za javno stanovanjsko gradnjo in ovrednotijo njihovo primernost.  </a:t>
            </a:r>
          </a:p>
          <a:p>
            <a:endParaRPr lang="sl-SI" sz="2400" dirty="0">
              <a:solidFill>
                <a:srgbClr val="585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F36FAA-1467-4A6F-7946-86311F76C99A}"/>
              </a:ext>
            </a:extLst>
          </p:cNvPr>
          <p:cNvSpPr/>
          <p:nvPr/>
        </p:nvSpPr>
        <p:spPr>
          <a:xfrm>
            <a:off x="0" y="0"/>
            <a:ext cx="1046750" cy="6858000"/>
          </a:xfrm>
          <a:prstGeom prst="rect">
            <a:avLst/>
          </a:prstGeom>
          <a:solidFill>
            <a:srgbClr val="196B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00F4E61-428C-DA82-8459-90FAF6D84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279983" y="2448428"/>
            <a:ext cx="5606718" cy="1046747"/>
          </a:xfrm>
        </p:spPr>
        <p:txBody>
          <a:bodyPr anchor="ctr"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Potrebe, izzivi in namen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AC5148-0EEA-EAEF-069A-05583B978FBB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CC7BD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B0840B-C5BD-AFC7-7DA2-3C08F35CAE7A}"/>
              </a:ext>
            </a:extLst>
          </p:cNvPr>
          <p:cNvSpPr txBox="1"/>
          <p:nvPr/>
        </p:nvSpPr>
        <p:spPr>
          <a:xfrm>
            <a:off x="176534" y="5939970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1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802530-6252-91EB-072C-2F4CD45E9A2E}"/>
              </a:ext>
            </a:extLst>
          </p:cNvPr>
          <p:cNvSpPr txBox="1"/>
          <p:nvPr/>
        </p:nvSpPr>
        <p:spPr>
          <a:xfrm>
            <a:off x="1481070" y="446855"/>
            <a:ext cx="107109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rgbClr val="196B24"/>
                </a:solidFill>
                <a:latin typeface="Segoe UI Variable Text Semibold" pitchFamily="2" charset="0"/>
                <a:cs typeface="Arial" panose="020B0604020202020204" pitchFamily="34" charset="0"/>
              </a:rPr>
              <a:t>Dostop do primernega stanovanja je osnovna človekova pravica. </a:t>
            </a:r>
          </a:p>
          <a:p>
            <a:r>
              <a:rPr lang="sl-SI" sz="2800" dirty="0">
                <a:solidFill>
                  <a:srgbClr val="196B24"/>
                </a:solidFill>
                <a:latin typeface="Segoe UI Variable Text Semibold" pitchFamily="2" charset="0"/>
                <a:cs typeface="Arial" panose="020B0604020202020204" pitchFamily="34" charset="0"/>
              </a:rPr>
              <a:t>(Ustava RS 78, </a:t>
            </a:r>
            <a:r>
              <a:rPr lang="sl-SI" sz="2800" dirty="0" err="1">
                <a:solidFill>
                  <a:srgbClr val="196B24"/>
                </a:solidFill>
                <a:latin typeface="Segoe UI Variable Text Semibold" pitchFamily="2" charset="0"/>
                <a:cs typeface="Arial" panose="020B0604020202020204" pitchFamily="34" charset="0"/>
              </a:rPr>
              <a:t>ReNSP</a:t>
            </a:r>
            <a:r>
              <a:rPr lang="sl-SI" sz="2800" dirty="0">
                <a:solidFill>
                  <a:srgbClr val="196B24"/>
                </a:solidFill>
                <a:latin typeface="Segoe UI Variable Text Semibold" pitchFamily="2" charset="0"/>
                <a:cs typeface="Arial" panose="020B0604020202020204" pitchFamily="34" charset="0"/>
              </a:rPr>
              <a:t> 15–25)</a:t>
            </a:r>
          </a:p>
        </p:txBody>
      </p:sp>
    </p:spTree>
    <p:extLst>
      <p:ext uri="{BB962C8B-B14F-4D97-AF65-F5344CB8AC3E}">
        <p14:creationId xmlns:p14="http://schemas.microsoft.com/office/powerpoint/2010/main" val="1939132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9A333-31E8-80A6-917F-2263432DE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B9C8BB2-7167-A543-4EFA-7E750D92E7A3}"/>
              </a:ext>
            </a:extLst>
          </p:cNvPr>
          <p:cNvSpPr txBox="1"/>
          <p:nvPr/>
        </p:nvSpPr>
        <p:spPr>
          <a:xfrm>
            <a:off x="1756611" y="565736"/>
            <a:ext cx="95715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Ciljni raziskovalni program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ARIS (razpis, upravljavec programa, sofinanciranje)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MSP (predlog teme, sofinanciranje)</a:t>
            </a:r>
          </a:p>
          <a:p>
            <a:pPr lvl="1"/>
            <a:endParaRPr lang="sl-SI" sz="2400" dirty="0">
              <a:solidFill>
                <a:srgbClr val="585856"/>
              </a:solidFill>
              <a:latin typeface="Segoe UI Variable Display Semil" pitchFamily="2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Sodelujoče raziskovalne organizacije</a:t>
            </a:r>
            <a:endParaRPr lang="sl-SI" sz="2400" b="1" noProof="0" dirty="0">
              <a:solidFill>
                <a:srgbClr val="585856"/>
              </a:solidFill>
              <a:latin typeface="Segoe UI Variable Display Semil" pitchFamily="2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Urbanistični inštitut Republike Slovenije (prijavitelj) 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Geodetski inštitut Slovenije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Trajanje: </a:t>
            </a:r>
            <a:r>
              <a:rPr lang="pl-PL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od 1. 10. 2024 do 30. 9.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B2FD3-177F-F6E4-E0F4-BCE6B7FFA7F9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977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F793E5B3-57AC-41D7-C1C7-6813A6B8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64204" y="2364206"/>
            <a:ext cx="5775162" cy="1046747"/>
          </a:xfrm>
        </p:spPr>
        <p:txBody>
          <a:bodyPr anchor="ctr"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Osnovni podatki o projektu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196D-9063-F137-B9A2-8286AD326AAD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CC7BD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2D9D9-D693-4417-49C1-32235232F837}"/>
              </a:ext>
            </a:extLst>
          </p:cNvPr>
          <p:cNvSpPr txBox="1"/>
          <p:nvPr/>
        </p:nvSpPr>
        <p:spPr>
          <a:xfrm>
            <a:off x="176534" y="5939970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2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34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4961B-64AC-E132-ED1B-C4E368C85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90F0925-675F-507B-7338-38ED9778ACB8}"/>
              </a:ext>
            </a:extLst>
          </p:cNvPr>
          <p:cNvSpPr txBox="1"/>
          <p:nvPr/>
        </p:nvSpPr>
        <p:spPr>
          <a:xfrm>
            <a:off x="1768642" y="554309"/>
            <a:ext cx="97470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Celostni popis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in </a:t>
            </a:r>
            <a:r>
              <a:rPr lang="sl-SI" sz="2400" b="1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vzpostavitev evidence primernih zemljišč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v javni lasti za gradnjo JNS.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Analiza ustreznosti zemljišč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za gradnjo JNS na osnovi prostorskih in urbanističnih meril.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Predlog postopka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za ugotavljanje primernosti in potenciala zemljišč za gradnjo JNS </a:t>
            </a:r>
            <a:r>
              <a:rPr lang="sl-SI" sz="2400" b="1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v obliki priročnika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585856"/>
              </a:solidFill>
              <a:latin typeface="Segoe UI Variable Display Semil" pitchFamily="2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Strokovna izhodišča </a:t>
            </a: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  <a:cs typeface="Arial" panose="020B0604020202020204" pitchFamily="34" charset="0"/>
              </a:rPr>
              <a:t>za dolgoročno načrtovanje umeščanja javne stanovanjske gradnje po regijah in občinah.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866DAF-48C9-3AE9-322E-9553F60BAA97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983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6B92C3-6198-2F4A-D5AC-F7245048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64204" y="2364206"/>
            <a:ext cx="5775162" cy="1046747"/>
          </a:xfrm>
        </p:spPr>
        <p:txBody>
          <a:bodyPr anchor="ctr"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Cilji projekta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511E0E-B3F3-F267-6D0E-68FC00C7FCD0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BD2C4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D7428F-1DCD-9139-0482-6907EE6B13CC}"/>
              </a:ext>
            </a:extLst>
          </p:cNvPr>
          <p:cNvSpPr txBox="1"/>
          <p:nvPr/>
        </p:nvSpPr>
        <p:spPr>
          <a:xfrm>
            <a:off x="176534" y="5939970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3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49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AA6EF48A-C8FD-95C5-E2F3-E21AC63745A4}"/>
              </a:ext>
            </a:extLst>
          </p:cNvPr>
          <p:cNvSpPr/>
          <p:nvPr/>
        </p:nvSpPr>
        <p:spPr>
          <a:xfrm>
            <a:off x="8157408" y="168441"/>
            <a:ext cx="3870826" cy="2333777"/>
          </a:xfrm>
          <a:prstGeom prst="rect">
            <a:avLst/>
          </a:prstGeom>
          <a:solidFill>
            <a:srgbClr val="BBD2C4"/>
          </a:solidFill>
          <a:ln>
            <a:solidFill>
              <a:srgbClr val="196B2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1B65C4-7A0C-AE5E-D435-5E43F97A2677}"/>
              </a:ext>
            </a:extLst>
          </p:cNvPr>
          <p:cNvSpPr/>
          <p:nvPr/>
        </p:nvSpPr>
        <p:spPr>
          <a:xfrm>
            <a:off x="8262686" y="2653270"/>
            <a:ext cx="3765548" cy="2989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EB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3F93D900-7DF2-DE8C-1FDD-88199160943D}"/>
              </a:ext>
            </a:extLst>
          </p:cNvPr>
          <p:cNvSpPr/>
          <p:nvPr/>
        </p:nvSpPr>
        <p:spPr>
          <a:xfrm rot="5400000">
            <a:off x="9719142" y="4069588"/>
            <a:ext cx="830367" cy="544101"/>
          </a:xfrm>
          <a:prstGeom prst="rightArrow">
            <a:avLst/>
          </a:prstGeom>
          <a:gradFill>
            <a:gsLst>
              <a:gs pos="51000">
                <a:schemeClr val="accent1">
                  <a:lumMod val="20000"/>
                  <a:lumOff val="80000"/>
                  <a:alpha val="50000"/>
                </a:schemeClr>
              </a:gs>
              <a:gs pos="81000">
                <a:srgbClr val="006EB9">
                  <a:alpha val="6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38CA13A8-D0A3-601F-161D-34F2F83CFEFD}"/>
              </a:ext>
            </a:extLst>
          </p:cNvPr>
          <p:cNvSpPr/>
          <p:nvPr/>
        </p:nvSpPr>
        <p:spPr>
          <a:xfrm rot="5400000">
            <a:off x="9715200" y="2198342"/>
            <a:ext cx="830367" cy="544101"/>
          </a:xfrm>
          <a:prstGeom prst="rightArrow">
            <a:avLst/>
          </a:prstGeom>
          <a:gradFill>
            <a:gsLst>
              <a:gs pos="32000">
                <a:schemeClr val="accent1">
                  <a:lumMod val="20000"/>
                  <a:lumOff val="80000"/>
                </a:schemeClr>
              </a:gs>
              <a:gs pos="81000">
                <a:srgbClr val="006EB9">
                  <a:alpha val="6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B4FB31-D307-AE9A-6255-DCE2378A9F06}"/>
              </a:ext>
            </a:extLst>
          </p:cNvPr>
          <p:cNvSpPr/>
          <p:nvPr/>
        </p:nvSpPr>
        <p:spPr>
          <a:xfrm>
            <a:off x="1167061" y="168442"/>
            <a:ext cx="6990347" cy="5462337"/>
          </a:xfrm>
          <a:prstGeom prst="rect">
            <a:avLst/>
          </a:prstGeom>
          <a:solidFill>
            <a:srgbClr val="BBD2C4"/>
          </a:solidFill>
          <a:ln>
            <a:solidFill>
              <a:srgbClr val="196B2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89C27125-AB0F-E57F-B503-F517A5EE5E82}"/>
              </a:ext>
            </a:extLst>
          </p:cNvPr>
          <p:cNvSpPr/>
          <p:nvPr/>
        </p:nvSpPr>
        <p:spPr>
          <a:xfrm>
            <a:off x="3487386" y="1438275"/>
            <a:ext cx="1384968" cy="577516"/>
          </a:xfrm>
          <a:prstGeom prst="rightArrow">
            <a:avLst/>
          </a:prstGeom>
          <a:gradFill>
            <a:gsLst>
              <a:gs pos="0">
                <a:srgbClr val="BBD2C4">
                  <a:alpha val="20000"/>
                </a:srgbClr>
              </a:gs>
              <a:gs pos="100000">
                <a:srgbClr val="197733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30FA9F-F2C2-4B88-F684-FCC40D1EAB99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890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B764ED39-1E70-3F0D-4AB7-0B698D52944B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Metoda / proces dela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2542BB-AC97-9300-5A60-02C96564FEEB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sl-SI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CC231-8F1C-306C-F59C-B81EE60B54AC}"/>
              </a:ext>
            </a:extLst>
          </p:cNvPr>
          <p:cNvSpPr txBox="1"/>
          <p:nvPr/>
        </p:nvSpPr>
        <p:spPr>
          <a:xfrm>
            <a:off x="152470" y="5927938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4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8309B05-0FC4-20E1-8708-D510D53ABF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4380476"/>
              </p:ext>
            </p:extLst>
          </p:nvPr>
        </p:nvGraphicFramePr>
        <p:xfrm>
          <a:off x="1514643" y="469231"/>
          <a:ext cx="2636252" cy="2249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2" name="Group 61">
            <a:extLst>
              <a:ext uri="{FF2B5EF4-FFF2-40B4-BE49-F238E27FC236}">
                <a16:creationId xmlns:a16="http://schemas.microsoft.com/office/drawing/2014/main" id="{C8A3E149-BC5E-3778-B598-376FEC95BEA4}"/>
              </a:ext>
            </a:extLst>
          </p:cNvPr>
          <p:cNvGrpSpPr/>
          <p:nvPr/>
        </p:nvGrpSpPr>
        <p:grpSpPr>
          <a:xfrm>
            <a:off x="8908713" y="484371"/>
            <a:ext cx="2636252" cy="1826689"/>
            <a:chOff x="8908713" y="484371"/>
            <a:chExt cx="2636252" cy="1826689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7F79163-3895-FA8B-8D48-D798630A5E79}"/>
                </a:ext>
              </a:extLst>
            </p:cNvPr>
            <p:cNvSpPr/>
            <p:nvPr/>
          </p:nvSpPr>
          <p:spPr>
            <a:xfrm>
              <a:off x="8908713" y="853372"/>
              <a:ext cx="2636252" cy="1457688"/>
            </a:xfrm>
            <a:custGeom>
              <a:avLst/>
              <a:gdLst>
                <a:gd name="connsiteX0" fmla="*/ 0 w 2636252"/>
                <a:gd name="connsiteY0" fmla="*/ 0 h 1850625"/>
                <a:gd name="connsiteX1" fmla="*/ 2636252 w 2636252"/>
                <a:gd name="connsiteY1" fmla="*/ 0 h 1850625"/>
                <a:gd name="connsiteX2" fmla="*/ 2636252 w 2636252"/>
                <a:gd name="connsiteY2" fmla="*/ 1850625 h 1850625"/>
                <a:gd name="connsiteX3" fmla="*/ 0 w 2636252"/>
                <a:gd name="connsiteY3" fmla="*/ 1850625 h 1850625"/>
                <a:gd name="connsiteX4" fmla="*/ 0 w 2636252"/>
                <a:gd name="connsiteY4" fmla="*/ 0 h 185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6252" h="1850625">
                  <a:moveTo>
                    <a:pt x="0" y="0"/>
                  </a:moveTo>
                  <a:lnTo>
                    <a:pt x="2636252" y="0"/>
                  </a:lnTo>
                  <a:lnTo>
                    <a:pt x="2636252" y="1850625"/>
                  </a:lnTo>
                  <a:lnTo>
                    <a:pt x="0" y="18506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4602" tIns="520700" rIns="204602" bIns="85344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r>
                <a:rPr lang="sl-SI" sz="1200" kern="1200" noProof="0" dirty="0">
                  <a:latin typeface="Segoe UI Variable Display Semil" pitchFamily="2" charset="0"/>
                </a:rPr>
                <a:t>2. sklop meril: Vrednostna merila / kriteriji + točkovanje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endParaRPr lang="sl-SI" sz="1200" kern="1200" noProof="0" dirty="0">
                <a:latin typeface="Segoe UI Variable Display Semil" pitchFamily="2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endParaRPr lang="sl-SI" sz="1200" kern="1200" noProof="0" dirty="0">
                <a:latin typeface="Segoe UI Variable Display Semil" pitchFamily="2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endParaRPr lang="sl-SI" sz="1200" kern="1200" noProof="0" dirty="0">
                <a:latin typeface="Segoe UI Variable Display Semil" pitchFamily="2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endParaRPr lang="sl-SI" sz="1200" kern="1200" noProof="0" dirty="0">
                <a:latin typeface="Segoe UI Variable Display Semil" pitchFamily="2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04149F5-226F-CBB4-178E-FD0E579735F6}"/>
                </a:ext>
              </a:extLst>
            </p:cNvPr>
            <p:cNvSpPr/>
            <p:nvPr/>
          </p:nvSpPr>
          <p:spPr>
            <a:xfrm>
              <a:off x="9040525" y="484371"/>
              <a:ext cx="2273171" cy="738000"/>
            </a:xfrm>
            <a:custGeom>
              <a:avLst/>
              <a:gdLst>
                <a:gd name="connsiteX0" fmla="*/ 0 w 2273171"/>
                <a:gd name="connsiteY0" fmla="*/ 123002 h 738000"/>
                <a:gd name="connsiteX1" fmla="*/ 123002 w 2273171"/>
                <a:gd name="connsiteY1" fmla="*/ 0 h 738000"/>
                <a:gd name="connsiteX2" fmla="*/ 2150169 w 2273171"/>
                <a:gd name="connsiteY2" fmla="*/ 0 h 738000"/>
                <a:gd name="connsiteX3" fmla="*/ 2273171 w 2273171"/>
                <a:gd name="connsiteY3" fmla="*/ 123002 h 738000"/>
                <a:gd name="connsiteX4" fmla="*/ 2273171 w 2273171"/>
                <a:gd name="connsiteY4" fmla="*/ 614998 h 738000"/>
                <a:gd name="connsiteX5" fmla="*/ 2150169 w 2273171"/>
                <a:gd name="connsiteY5" fmla="*/ 738000 h 738000"/>
                <a:gd name="connsiteX6" fmla="*/ 123002 w 2273171"/>
                <a:gd name="connsiteY6" fmla="*/ 738000 h 738000"/>
                <a:gd name="connsiteX7" fmla="*/ 0 w 2273171"/>
                <a:gd name="connsiteY7" fmla="*/ 614998 h 738000"/>
                <a:gd name="connsiteX8" fmla="*/ 0 w 2273171"/>
                <a:gd name="connsiteY8" fmla="*/ 123002 h 7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3171" h="738000">
                  <a:moveTo>
                    <a:pt x="0" y="123002"/>
                  </a:moveTo>
                  <a:cubicBezTo>
                    <a:pt x="0" y="55070"/>
                    <a:pt x="55070" y="0"/>
                    <a:pt x="123002" y="0"/>
                  </a:cubicBezTo>
                  <a:lnTo>
                    <a:pt x="2150169" y="0"/>
                  </a:lnTo>
                  <a:cubicBezTo>
                    <a:pt x="2218101" y="0"/>
                    <a:pt x="2273171" y="55070"/>
                    <a:pt x="2273171" y="123002"/>
                  </a:cubicBezTo>
                  <a:lnTo>
                    <a:pt x="2273171" y="614998"/>
                  </a:lnTo>
                  <a:cubicBezTo>
                    <a:pt x="2273171" y="682930"/>
                    <a:pt x="2218101" y="738000"/>
                    <a:pt x="2150169" y="738000"/>
                  </a:cubicBezTo>
                  <a:lnTo>
                    <a:pt x="123002" y="738000"/>
                  </a:lnTo>
                  <a:cubicBezTo>
                    <a:pt x="55070" y="738000"/>
                    <a:pt x="0" y="682930"/>
                    <a:pt x="0" y="614998"/>
                  </a:cubicBezTo>
                  <a:lnTo>
                    <a:pt x="0" y="123002"/>
                  </a:lnTo>
                  <a:close/>
                </a:path>
              </a:pathLst>
            </a:custGeom>
            <a:solidFill>
              <a:srgbClr val="18905C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777" tIns="36026" rIns="105777" bIns="36026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1200" kern="1200" noProof="0" dirty="0">
                  <a:latin typeface="Segoe UI Variable Text Semibold" pitchFamily="2" charset="0"/>
                </a:rPr>
                <a:t>FAZA 3: Vrednotenje primernih zemljišč z upoštevanjem vrednostnih meril</a:t>
              </a:r>
            </a:p>
          </p:txBody>
        </p:sp>
      </p:grp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4F10722-CBEB-6635-DA11-A2A4B96BDD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8592526"/>
              </p:ext>
            </p:extLst>
          </p:nvPr>
        </p:nvGraphicFramePr>
        <p:xfrm>
          <a:off x="1514643" y="3218710"/>
          <a:ext cx="2636252" cy="2249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BBB43A08-946D-7905-B7BE-AC946245CB34}"/>
              </a:ext>
            </a:extLst>
          </p:cNvPr>
          <p:cNvGrpSpPr/>
          <p:nvPr/>
        </p:nvGrpSpPr>
        <p:grpSpPr>
          <a:xfrm>
            <a:off x="8908713" y="2922673"/>
            <a:ext cx="2636252" cy="1397653"/>
            <a:chOff x="8908713" y="2886577"/>
            <a:chExt cx="2636252" cy="13976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263505E-CFD1-0D53-821A-F4A0C81D90CC}"/>
                </a:ext>
              </a:extLst>
            </p:cNvPr>
            <p:cNvGrpSpPr/>
            <p:nvPr/>
          </p:nvGrpSpPr>
          <p:grpSpPr>
            <a:xfrm>
              <a:off x="8908713" y="2886577"/>
              <a:ext cx="2636252" cy="1397653"/>
              <a:chOff x="8714867" y="3152268"/>
              <a:chExt cx="2636252" cy="1397653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C78DFC6-5415-573E-B624-C86538397BD7}"/>
                  </a:ext>
                </a:extLst>
              </p:cNvPr>
              <p:cNvSpPr/>
              <p:nvPr/>
            </p:nvSpPr>
            <p:spPr>
              <a:xfrm>
                <a:off x="8714867" y="3525524"/>
                <a:ext cx="2636252" cy="1024397"/>
              </a:xfrm>
              <a:custGeom>
                <a:avLst/>
                <a:gdLst>
                  <a:gd name="connsiteX0" fmla="*/ 0 w 2636252"/>
                  <a:gd name="connsiteY0" fmla="*/ 0 h 1593900"/>
                  <a:gd name="connsiteX1" fmla="*/ 2636252 w 2636252"/>
                  <a:gd name="connsiteY1" fmla="*/ 0 h 1593900"/>
                  <a:gd name="connsiteX2" fmla="*/ 2636252 w 2636252"/>
                  <a:gd name="connsiteY2" fmla="*/ 1593900 h 1593900"/>
                  <a:gd name="connsiteX3" fmla="*/ 0 w 2636252"/>
                  <a:gd name="connsiteY3" fmla="*/ 1593900 h 1593900"/>
                  <a:gd name="connsiteX4" fmla="*/ 0 w 2636252"/>
                  <a:gd name="connsiteY4" fmla="*/ 0 h 159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6252" h="1593900">
                    <a:moveTo>
                      <a:pt x="0" y="0"/>
                    </a:moveTo>
                    <a:lnTo>
                      <a:pt x="2636252" y="0"/>
                    </a:lnTo>
                    <a:lnTo>
                      <a:pt x="2636252" y="1593900"/>
                    </a:lnTo>
                    <a:lnTo>
                      <a:pt x="0" y="159390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rgbClr val="006EB9"/>
                </a:solidFill>
              </a:ln>
            </p:spPr>
            <p:style>
              <a:lnRef idx="1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4602" tIns="916432" rIns="204602" bIns="85344" numCol="1" spcCol="1270" anchor="t" anchorCtr="0">
                <a:noAutofit/>
              </a:bodyPr>
              <a:lstStyle/>
              <a:p>
                <a:pPr marL="114300" lvl="1" indent="-11430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None/>
                </a:pPr>
                <a:endParaRPr lang="sl-SI" sz="1200" kern="1200" noProof="0" dirty="0">
                  <a:latin typeface="Segoe UI Variable Display Semil" pitchFamily="2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D5FC5E9-F09C-6222-964C-863E370010E2}"/>
                  </a:ext>
                </a:extLst>
              </p:cNvPr>
              <p:cNvSpPr/>
              <p:nvPr/>
            </p:nvSpPr>
            <p:spPr>
              <a:xfrm>
                <a:off x="8846679" y="3152268"/>
                <a:ext cx="2273171" cy="699823"/>
              </a:xfrm>
              <a:custGeom>
                <a:avLst/>
                <a:gdLst>
                  <a:gd name="connsiteX0" fmla="*/ 0 w 2273171"/>
                  <a:gd name="connsiteY0" fmla="*/ 116639 h 699823"/>
                  <a:gd name="connsiteX1" fmla="*/ 116639 w 2273171"/>
                  <a:gd name="connsiteY1" fmla="*/ 0 h 699823"/>
                  <a:gd name="connsiteX2" fmla="*/ 2156532 w 2273171"/>
                  <a:gd name="connsiteY2" fmla="*/ 0 h 699823"/>
                  <a:gd name="connsiteX3" fmla="*/ 2273171 w 2273171"/>
                  <a:gd name="connsiteY3" fmla="*/ 116639 h 699823"/>
                  <a:gd name="connsiteX4" fmla="*/ 2273171 w 2273171"/>
                  <a:gd name="connsiteY4" fmla="*/ 583184 h 699823"/>
                  <a:gd name="connsiteX5" fmla="*/ 2156532 w 2273171"/>
                  <a:gd name="connsiteY5" fmla="*/ 699823 h 699823"/>
                  <a:gd name="connsiteX6" fmla="*/ 116639 w 2273171"/>
                  <a:gd name="connsiteY6" fmla="*/ 699823 h 699823"/>
                  <a:gd name="connsiteX7" fmla="*/ 0 w 2273171"/>
                  <a:gd name="connsiteY7" fmla="*/ 583184 h 699823"/>
                  <a:gd name="connsiteX8" fmla="*/ 0 w 2273171"/>
                  <a:gd name="connsiteY8" fmla="*/ 116639 h 69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73171" h="699823">
                    <a:moveTo>
                      <a:pt x="0" y="116639"/>
                    </a:moveTo>
                    <a:cubicBezTo>
                      <a:pt x="0" y="52221"/>
                      <a:pt x="52221" y="0"/>
                      <a:pt x="116639" y="0"/>
                    </a:cubicBezTo>
                    <a:lnTo>
                      <a:pt x="2156532" y="0"/>
                    </a:lnTo>
                    <a:cubicBezTo>
                      <a:pt x="2220950" y="0"/>
                      <a:pt x="2273171" y="52221"/>
                      <a:pt x="2273171" y="116639"/>
                    </a:cubicBezTo>
                    <a:lnTo>
                      <a:pt x="2273171" y="583184"/>
                    </a:lnTo>
                    <a:cubicBezTo>
                      <a:pt x="2273171" y="647602"/>
                      <a:pt x="2220950" y="699823"/>
                      <a:pt x="2156532" y="699823"/>
                    </a:cubicBezTo>
                    <a:lnTo>
                      <a:pt x="116639" y="699823"/>
                    </a:lnTo>
                    <a:cubicBezTo>
                      <a:pt x="52221" y="699823"/>
                      <a:pt x="0" y="647602"/>
                      <a:pt x="0" y="583184"/>
                    </a:cubicBezTo>
                    <a:lnTo>
                      <a:pt x="0" y="116639"/>
                    </a:lnTo>
                    <a:close/>
                  </a:path>
                </a:pathLst>
              </a:custGeom>
              <a:solidFill>
                <a:srgbClr val="006EB9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3914" tIns="34163" rIns="103914" bIns="34163" numCol="1" spcCol="1270" anchor="ctr" anchorCtr="0">
                <a:noAutofit/>
              </a:bodyPr>
              <a:lstStyle/>
              <a:p>
                <a:pPr marL="0" lvl="0" indent="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sl-SI" sz="1200" kern="1200" noProof="0" dirty="0">
                    <a:latin typeface="Segoe UI Variable Text Semibold" pitchFamily="2" charset="0"/>
                  </a:rPr>
                  <a:t>FAZA 4: Ocena primernosti zemljišč na izbranih pilotnih območjih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F5178A-A7D1-5E5E-622A-1270D937641A}"/>
                </a:ext>
              </a:extLst>
            </p:cNvPr>
            <p:cNvSpPr txBox="1"/>
            <p:nvPr/>
          </p:nvSpPr>
          <p:spPr>
            <a:xfrm>
              <a:off x="9038054" y="3722949"/>
              <a:ext cx="2241882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r>
                <a:rPr lang="sl-SI" sz="1200" kern="1200" noProof="0" dirty="0">
                  <a:latin typeface="Segoe UI Variable Display Semil" pitchFamily="2" charset="0"/>
                </a:rPr>
                <a:t>3. sklop meril: Dodatna merila / kriteriji (le za pilotna območja)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988E5DD-E9C0-13D9-1137-4058405A0CEA}"/>
              </a:ext>
            </a:extLst>
          </p:cNvPr>
          <p:cNvGrpSpPr/>
          <p:nvPr/>
        </p:nvGrpSpPr>
        <p:grpSpPr>
          <a:xfrm>
            <a:off x="4086391" y="3541389"/>
            <a:ext cx="1856543" cy="1420340"/>
            <a:chOff x="4769851" y="3007786"/>
            <a:chExt cx="1856543" cy="184397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BFE988-223F-2546-B551-04288DE8CB75}"/>
                </a:ext>
              </a:extLst>
            </p:cNvPr>
            <p:cNvSpPr/>
            <p:nvPr/>
          </p:nvSpPr>
          <p:spPr>
            <a:xfrm>
              <a:off x="4971565" y="3007786"/>
              <a:ext cx="1654829" cy="159780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6350">
              <a:solidFill>
                <a:srgbClr val="197733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1A65932-B709-99E3-09B3-CD2F1EB98ED4}"/>
                </a:ext>
              </a:extLst>
            </p:cNvPr>
            <p:cNvGrpSpPr/>
            <p:nvPr/>
          </p:nvGrpSpPr>
          <p:grpSpPr>
            <a:xfrm>
              <a:off x="4769851" y="3125187"/>
              <a:ext cx="1751265" cy="1726575"/>
              <a:chOff x="4662234" y="3148262"/>
              <a:chExt cx="1517319" cy="149592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3E923F9-514B-36C3-4434-1457642C30F8}"/>
                  </a:ext>
                </a:extLst>
              </p:cNvPr>
              <p:cNvSpPr/>
              <p:nvPr/>
            </p:nvSpPr>
            <p:spPr>
              <a:xfrm>
                <a:off x="4745787" y="3148262"/>
                <a:ext cx="1433766" cy="1384356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6350">
                <a:solidFill>
                  <a:srgbClr val="197733"/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noProof="0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4BEEBD5-B0B0-BFE1-86ED-1640576BBE4C}"/>
                  </a:ext>
                </a:extLst>
              </p:cNvPr>
              <p:cNvSpPr/>
              <p:nvPr/>
            </p:nvSpPr>
            <p:spPr>
              <a:xfrm>
                <a:off x="4662234" y="3259833"/>
                <a:ext cx="1433766" cy="138435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197733"/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 noProof="0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D69BD1F-81B3-6889-0232-499738DAA442}"/>
                  </a:ext>
                </a:extLst>
              </p:cNvPr>
              <p:cNvSpPr txBox="1"/>
              <p:nvPr/>
            </p:nvSpPr>
            <p:spPr>
              <a:xfrm>
                <a:off x="4698331" y="3372920"/>
                <a:ext cx="143376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1400" noProof="0" dirty="0">
                    <a:latin typeface="Segoe UI Variable Display Semil" pitchFamily="2" charset="0"/>
                  </a:rPr>
                  <a:t>Pregled obstoječih podatkovnih virov in obdelava podatkov</a:t>
                </a:r>
              </a:p>
            </p:txBody>
          </p:sp>
        </p:grp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E2F2256-BA11-DF48-DF8E-6D723AC51034}"/>
              </a:ext>
            </a:extLst>
          </p:cNvPr>
          <p:cNvSpPr/>
          <p:nvPr/>
        </p:nvSpPr>
        <p:spPr>
          <a:xfrm>
            <a:off x="9039988" y="4767210"/>
            <a:ext cx="2273171" cy="699823"/>
          </a:xfrm>
          <a:custGeom>
            <a:avLst/>
            <a:gdLst>
              <a:gd name="connsiteX0" fmla="*/ 0 w 2273171"/>
              <a:gd name="connsiteY0" fmla="*/ 116639 h 699823"/>
              <a:gd name="connsiteX1" fmla="*/ 116639 w 2273171"/>
              <a:gd name="connsiteY1" fmla="*/ 0 h 699823"/>
              <a:gd name="connsiteX2" fmla="*/ 2156532 w 2273171"/>
              <a:gd name="connsiteY2" fmla="*/ 0 h 699823"/>
              <a:gd name="connsiteX3" fmla="*/ 2273171 w 2273171"/>
              <a:gd name="connsiteY3" fmla="*/ 116639 h 699823"/>
              <a:gd name="connsiteX4" fmla="*/ 2273171 w 2273171"/>
              <a:gd name="connsiteY4" fmla="*/ 583184 h 699823"/>
              <a:gd name="connsiteX5" fmla="*/ 2156532 w 2273171"/>
              <a:gd name="connsiteY5" fmla="*/ 699823 h 699823"/>
              <a:gd name="connsiteX6" fmla="*/ 116639 w 2273171"/>
              <a:gd name="connsiteY6" fmla="*/ 699823 h 699823"/>
              <a:gd name="connsiteX7" fmla="*/ 0 w 2273171"/>
              <a:gd name="connsiteY7" fmla="*/ 583184 h 699823"/>
              <a:gd name="connsiteX8" fmla="*/ 0 w 2273171"/>
              <a:gd name="connsiteY8" fmla="*/ 116639 h 69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3171" h="699823">
                <a:moveTo>
                  <a:pt x="0" y="116639"/>
                </a:moveTo>
                <a:cubicBezTo>
                  <a:pt x="0" y="52221"/>
                  <a:pt x="52221" y="0"/>
                  <a:pt x="116639" y="0"/>
                </a:cubicBezTo>
                <a:lnTo>
                  <a:pt x="2156532" y="0"/>
                </a:lnTo>
                <a:cubicBezTo>
                  <a:pt x="2220950" y="0"/>
                  <a:pt x="2273171" y="52221"/>
                  <a:pt x="2273171" y="116639"/>
                </a:cubicBezTo>
                <a:lnTo>
                  <a:pt x="2273171" y="583184"/>
                </a:lnTo>
                <a:cubicBezTo>
                  <a:pt x="2273171" y="647602"/>
                  <a:pt x="2220950" y="699823"/>
                  <a:pt x="2156532" y="699823"/>
                </a:cubicBezTo>
                <a:lnTo>
                  <a:pt x="116639" y="699823"/>
                </a:lnTo>
                <a:cubicBezTo>
                  <a:pt x="52221" y="699823"/>
                  <a:pt x="0" y="647602"/>
                  <a:pt x="0" y="583184"/>
                </a:cubicBezTo>
                <a:lnTo>
                  <a:pt x="0" y="116639"/>
                </a:lnTo>
                <a:close/>
              </a:path>
            </a:pathLst>
          </a:custGeom>
          <a:solidFill>
            <a:srgbClr val="006EB9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914" tIns="34163" rIns="103914" bIns="34163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l-SI" sz="1200" kern="1200" noProof="0" dirty="0">
                <a:latin typeface="Segoe UI Variable Text Semibold" pitchFamily="2" charset="0"/>
              </a:rPr>
              <a:t>FAZA 5: Priročnik in strokovna izhodišča za dolgoročno načrtovanje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85FEC2C0-6BB3-A964-F506-EEFDD8FDFCBA}"/>
              </a:ext>
            </a:extLst>
          </p:cNvPr>
          <p:cNvCxnSpPr>
            <a:cxnSpLocks/>
          </p:cNvCxnSpPr>
          <p:nvPr/>
        </p:nvCxnSpPr>
        <p:spPr>
          <a:xfrm flipV="1">
            <a:off x="4150895" y="2170317"/>
            <a:ext cx="5047247" cy="2833180"/>
          </a:xfrm>
          <a:prstGeom prst="bentConnector3">
            <a:avLst>
              <a:gd name="adj1" fmla="val 70262"/>
            </a:avLst>
          </a:prstGeom>
          <a:ln w="12700" cap="flat" cmpd="sng" algn="ctr">
            <a:solidFill>
              <a:schemeClr val="accent3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BFBDA4B7-F785-0CA5-D6B5-FC7D43E5F1B0}"/>
              </a:ext>
            </a:extLst>
          </p:cNvPr>
          <p:cNvCxnSpPr>
            <a:cxnSpLocks/>
          </p:cNvCxnSpPr>
          <p:nvPr/>
        </p:nvCxnSpPr>
        <p:spPr>
          <a:xfrm flipV="1">
            <a:off x="4149529" y="3995752"/>
            <a:ext cx="5012493" cy="1367009"/>
          </a:xfrm>
          <a:prstGeom prst="bentConnector3">
            <a:avLst>
              <a:gd name="adj1" fmla="val 75203"/>
            </a:avLst>
          </a:prstGeom>
          <a:ln w="12700" cap="flat" cmpd="sng" algn="ctr">
            <a:solidFill>
              <a:schemeClr val="accent3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AC0A797-EFC5-9304-D5FA-34ABA019185F}"/>
              </a:ext>
            </a:extLst>
          </p:cNvPr>
          <p:cNvSpPr txBox="1"/>
          <p:nvPr/>
        </p:nvSpPr>
        <p:spPr>
          <a:xfrm>
            <a:off x="3067852" y="213330"/>
            <a:ext cx="2598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noProof="0" dirty="0">
                <a:solidFill>
                  <a:srgbClr val="197733"/>
                </a:solidFill>
                <a:latin typeface="Segoe UI Variable Text Semibold" pitchFamily="2" charset="0"/>
              </a:rPr>
              <a:t>ZAČETNI REZULTAT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839753A-5834-2DCD-96EA-25C372AEE03C}"/>
              </a:ext>
            </a:extLst>
          </p:cNvPr>
          <p:cNvSpPr txBox="1"/>
          <p:nvPr/>
        </p:nvSpPr>
        <p:spPr>
          <a:xfrm>
            <a:off x="6548520" y="207450"/>
            <a:ext cx="2598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noProof="0" dirty="0">
                <a:solidFill>
                  <a:srgbClr val="197733"/>
                </a:solidFill>
                <a:latin typeface="Segoe UI Variable Text Semibold" pitchFamily="2" charset="0"/>
              </a:rPr>
              <a:t>VMESNI REZULTAT 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3969E5B-09B3-5F8F-214A-3E603C76438B}"/>
              </a:ext>
            </a:extLst>
          </p:cNvPr>
          <p:cNvSpPr txBox="1"/>
          <p:nvPr/>
        </p:nvSpPr>
        <p:spPr>
          <a:xfrm>
            <a:off x="10408652" y="192232"/>
            <a:ext cx="2598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noProof="0" dirty="0">
                <a:solidFill>
                  <a:srgbClr val="197733"/>
                </a:solidFill>
                <a:latin typeface="Segoe UI Variable Text Semibold" pitchFamily="2" charset="0"/>
              </a:rPr>
              <a:t>VMESNI REZULTAT 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542DE13-3E8F-5505-BE3F-0DF25B8DE027}"/>
              </a:ext>
            </a:extLst>
          </p:cNvPr>
          <p:cNvSpPr txBox="1"/>
          <p:nvPr/>
        </p:nvSpPr>
        <p:spPr>
          <a:xfrm>
            <a:off x="10402434" y="2653270"/>
            <a:ext cx="2598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noProof="0" dirty="0">
                <a:solidFill>
                  <a:srgbClr val="006EB9"/>
                </a:solidFill>
                <a:latin typeface="Segoe UI Variable Text Semibold" pitchFamily="2" charset="0"/>
              </a:rPr>
              <a:t>KONČNI REZULTAT 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0EFC6B1-E603-DAE6-0B68-7239A90AD013}"/>
              </a:ext>
            </a:extLst>
          </p:cNvPr>
          <p:cNvSpPr txBox="1"/>
          <p:nvPr/>
        </p:nvSpPr>
        <p:spPr>
          <a:xfrm>
            <a:off x="10402434" y="4478180"/>
            <a:ext cx="2598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noProof="0" dirty="0">
                <a:solidFill>
                  <a:srgbClr val="006EB9"/>
                </a:solidFill>
                <a:latin typeface="Segoe UI Variable Text Semibold" pitchFamily="2" charset="0"/>
              </a:rPr>
              <a:t>KONČNI REZULTAT 2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77499E00-8C97-7602-7CA0-988DF89F10E0}"/>
              </a:ext>
            </a:extLst>
          </p:cNvPr>
          <p:cNvSpPr/>
          <p:nvPr/>
        </p:nvSpPr>
        <p:spPr>
          <a:xfrm>
            <a:off x="7490090" y="1433138"/>
            <a:ext cx="1384968" cy="577516"/>
          </a:xfrm>
          <a:prstGeom prst="rightArrow">
            <a:avLst/>
          </a:prstGeom>
          <a:gradFill>
            <a:gsLst>
              <a:gs pos="0">
                <a:srgbClr val="BBD2C4">
                  <a:alpha val="20000"/>
                </a:srgbClr>
              </a:gs>
              <a:gs pos="69000">
                <a:srgbClr val="197733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576E64F-C76F-4508-78F8-A48AAFF58F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0353359"/>
              </p:ext>
            </p:extLst>
          </p:nvPr>
        </p:nvGraphicFramePr>
        <p:xfrm>
          <a:off x="4902200" y="469231"/>
          <a:ext cx="2636252" cy="2249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76" name="TextBox 75">
            <a:extLst>
              <a:ext uri="{FF2B5EF4-FFF2-40B4-BE49-F238E27FC236}">
                <a16:creationId xmlns:a16="http://schemas.microsoft.com/office/drawing/2014/main" id="{256D0C9F-1A76-79AE-1520-6BE34A557D99}"/>
              </a:ext>
            </a:extLst>
          </p:cNvPr>
          <p:cNvSpPr txBox="1"/>
          <p:nvPr/>
        </p:nvSpPr>
        <p:spPr>
          <a:xfrm rot="16200000">
            <a:off x="167395" y="4288306"/>
            <a:ext cx="2315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noProof="0" dirty="0">
                <a:solidFill>
                  <a:srgbClr val="197733"/>
                </a:solidFill>
                <a:latin typeface="Segoe UI Variable Text Semibold" pitchFamily="2" charset="0"/>
              </a:rPr>
              <a:t>1. DEL PROJEKTA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314675-2A54-B4B2-64B5-387347025CE0}"/>
              </a:ext>
            </a:extLst>
          </p:cNvPr>
          <p:cNvSpPr txBox="1"/>
          <p:nvPr/>
        </p:nvSpPr>
        <p:spPr>
          <a:xfrm rot="16200000">
            <a:off x="7312039" y="4331350"/>
            <a:ext cx="2315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noProof="0" dirty="0">
                <a:solidFill>
                  <a:srgbClr val="006EB9"/>
                </a:solidFill>
                <a:latin typeface="Segoe UI Variable Text Semibold" pitchFamily="2" charset="0"/>
              </a:rPr>
              <a:t>2. DEL PROJEKTA</a:t>
            </a:r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01900AB1-FAF9-3C8E-31A3-E0FA8ED96AFA}"/>
              </a:ext>
            </a:extLst>
          </p:cNvPr>
          <p:cNvCxnSpPr>
            <a:cxnSpLocks/>
          </p:cNvCxnSpPr>
          <p:nvPr/>
        </p:nvCxnSpPr>
        <p:spPr>
          <a:xfrm flipV="1">
            <a:off x="3933455" y="2383938"/>
            <a:ext cx="1245268" cy="1092983"/>
          </a:xfrm>
          <a:prstGeom prst="bentConnector3">
            <a:avLst>
              <a:gd name="adj1" fmla="val 50000"/>
            </a:avLst>
          </a:prstGeom>
          <a:ln w="12700" cap="flat" cmpd="sng" algn="ctr">
            <a:solidFill>
              <a:schemeClr val="accent3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816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A63B3-7F4A-74CE-F6C7-06E405FC3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0DCD11-A307-8AA6-C073-31E18906B7BF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F0B43400-6AA1-6E6C-FC50-CCB6CF7AA24A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Predstavitev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83E9F3-999E-619B-B20E-64A0C3E99736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F587DD-9623-9B20-5647-F8E3C32D7708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26B468-7C27-243E-D395-72DF760D34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6746" y="0"/>
            <a:ext cx="11145253" cy="56638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8840A-F3B2-1D7F-A417-2BF2DDC11B1D}"/>
              </a:ext>
            </a:extLst>
          </p:cNvPr>
          <p:cNvSpPr/>
          <p:nvPr/>
        </p:nvSpPr>
        <p:spPr>
          <a:xfrm>
            <a:off x="1046746" y="0"/>
            <a:ext cx="11145254" cy="5663821"/>
          </a:xfrm>
          <a:prstGeom prst="rect">
            <a:avLst/>
          </a:prstGeom>
          <a:solidFill>
            <a:srgbClr val="179D7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20276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F4D17-76C9-4513-7351-25698DC0D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43B165-4DD7-770A-FA4D-DC62D233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856" y="365125"/>
            <a:ext cx="9565944" cy="1325563"/>
          </a:xfrm>
        </p:spPr>
        <p:txBody>
          <a:bodyPr>
            <a:normAutofit/>
          </a:bodyPr>
          <a:lstStyle/>
          <a:p>
            <a:r>
              <a:rPr lang="sl-SI" sz="2800" dirty="0">
                <a:solidFill>
                  <a:srgbClr val="179D76"/>
                </a:solidFill>
                <a:latin typeface="Segoe UI Variable Display Semib" pitchFamily="2" charset="0"/>
              </a:rPr>
              <a:t>Faza 1: Širši nabor potencialno primernih zemljišč</a:t>
            </a:r>
            <a:endParaRPr lang="en-SI" sz="2800" dirty="0">
              <a:solidFill>
                <a:srgbClr val="179D76"/>
              </a:solidFill>
              <a:latin typeface="Segoe UI Variable Display Semib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FAE60-3B4D-0DE7-C27F-C243188CA400}"/>
              </a:ext>
            </a:extLst>
          </p:cNvPr>
          <p:cNvSpPr/>
          <p:nvPr/>
        </p:nvSpPr>
        <p:spPr>
          <a:xfrm>
            <a:off x="0" y="0"/>
            <a:ext cx="1046747" cy="6858000"/>
          </a:xfrm>
          <a:prstGeom prst="rect">
            <a:avLst/>
          </a:prstGeom>
          <a:solidFill>
            <a:srgbClr val="179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93E66A50-C3FF-8A07-6CC9-C2B6F55D7572}"/>
              </a:ext>
            </a:extLst>
          </p:cNvPr>
          <p:cNvSpPr txBox="1">
            <a:spLocks/>
          </p:cNvSpPr>
          <p:nvPr/>
        </p:nvSpPr>
        <p:spPr>
          <a:xfrm rot="16200000">
            <a:off x="-2364204" y="2364206"/>
            <a:ext cx="5775162" cy="1046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redstavitev vmesnih rezultatov, meril in kriterijev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05235E-9ECA-3570-4A68-2CFB6F195668}"/>
              </a:ext>
            </a:extLst>
          </p:cNvPr>
          <p:cNvSpPr/>
          <p:nvPr/>
        </p:nvSpPr>
        <p:spPr>
          <a:xfrm>
            <a:off x="189328" y="5898313"/>
            <a:ext cx="668089" cy="668089"/>
          </a:xfrm>
          <a:prstGeom prst="ellipse">
            <a:avLst/>
          </a:prstGeom>
          <a:solidFill>
            <a:srgbClr val="BAD7CB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4A1946-A8E8-870B-D744-63E5569BF9EC}"/>
              </a:ext>
            </a:extLst>
          </p:cNvPr>
          <p:cNvSpPr txBox="1"/>
          <p:nvPr/>
        </p:nvSpPr>
        <p:spPr>
          <a:xfrm>
            <a:off x="168512" y="5911896"/>
            <a:ext cx="6808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l-SI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Variable Display Semib" pitchFamily="2" charset="0"/>
              </a:rPr>
              <a:t>5</a:t>
            </a:r>
            <a:endParaRPr lang="en-SI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Variable Display Semib" pitchFamily="2" charset="0"/>
            </a:endParaRPr>
          </a:p>
        </p:txBody>
      </p:sp>
      <p:sp>
        <p:nvSpPr>
          <p:cNvPr id="11" name="PoljeZBesedilom 2">
            <a:extLst>
              <a:ext uri="{FF2B5EF4-FFF2-40B4-BE49-F238E27FC236}">
                <a16:creationId xmlns:a16="http://schemas.microsoft.com/office/drawing/2014/main" id="{F7DC874D-DA54-03C1-F0B3-0776A52D57F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87525" y="1825625"/>
            <a:ext cx="9566275" cy="3725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buNone/>
              <a:defRPr/>
            </a:pPr>
            <a:r>
              <a:rPr lang="sl-SI" sz="2400" dirty="0">
                <a:solidFill>
                  <a:srgbClr val="585856"/>
                </a:solidFill>
                <a:latin typeface="Segoe UI Variable Text Semibold" pitchFamily="2" charset="0"/>
              </a:rPr>
              <a:t>ZAČETNI KRITERIJI: </a:t>
            </a: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Namenska raba SS in CU </a:t>
            </a: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Nepozidana stavbna zemljišča (z nekaterimi izjemami pri poseljenih  zemljiščih, upoštevajo se tlorisi stavb) </a:t>
            </a: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Brez prostorskih omejitev: območja velike poplavne nevarnosti ter vodovarstvena območja</a:t>
            </a: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Lastništvo: zemljišča v 100-odstotni lasti javnih pravnih oseb</a:t>
            </a:r>
          </a:p>
          <a:p>
            <a:pPr marL="457200" lvl="0" indent="-457200">
              <a:buFont typeface="+mj-lt"/>
              <a:buAutoNum type="arabicPeriod"/>
              <a:defRPr/>
            </a:pPr>
            <a:r>
              <a:rPr lang="sl-SI" sz="2400" dirty="0">
                <a:solidFill>
                  <a:srgbClr val="585856"/>
                </a:solidFill>
                <a:latin typeface="Segoe UI Variable Display Semil" pitchFamily="2" charset="0"/>
              </a:rPr>
              <a:t>Ustrezna velikost in geometrija gradbenih zemljišč, (pogoj: mogoče vrisati kroga s polmerom ≥ 10 m)</a:t>
            </a:r>
          </a:p>
        </p:txBody>
      </p:sp>
    </p:spTree>
    <p:extLst>
      <p:ext uri="{BB962C8B-B14F-4D97-AF65-F5344CB8AC3E}">
        <p14:creationId xmlns:p14="http://schemas.microsoft.com/office/powerpoint/2010/main" val="747502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ed11430-853b-4a7b-8750-5408e2d387a9">
      <Terms xmlns="http://schemas.microsoft.com/office/infopath/2007/PartnerControls"/>
    </lcf76f155ced4ddcb4097134ff3c332f>
    <TaxCatchAll xmlns="d077d32f-1c4e-4c8c-ab83-d432997fa1d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6CFF438AEB40141B65AE019EE6FC4EB" ma:contentTypeVersion="19" ma:contentTypeDescription="Ustvari nov dokument." ma:contentTypeScope="" ma:versionID="82c626d9bed83cb4c7ef8d39c4a0938d">
  <xsd:schema xmlns:xsd="http://www.w3.org/2001/XMLSchema" xmlns:xs="http://www.w3.org/2001/XMLSchema" xmlns:p="http://schemas.microsoft.com/office/2006/metadata/properties" xmlns:ns2="4ed11430-853b-4a7b-8750-5408e2d387a9" xmlns:ns3="d077d32f-1c4e-4c8c-ab83-d432997fa1dd" targetNamespace="http://schemas.microsoft.com/office/2006/metadata/properties" ma:root="true" ma:fieldsID="ab074425b4866e69118ebbec6d836768" ns2:_="" ns3:_="">
    <xsd:import namespace="4ed11430-853b-4a7b-8750-5408e2d387a9"/>
    <xsd:import namespace="d077d32f-1c4e-4c8c-ab83-d432997fa1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d11430-853b-4a7b-8750-5408e2d387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Oznake slike" ma:readOnly="false" ma:fieldId="{5cf76f15-5ced-4ddc-b409-7134ff3c332f}" ma:taxonomyMulti="true" ma:sspId="74e670e0-036f-40c5-a94b-014558db02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77d32f-1c4e-4c8c-ab83-d432997fa1d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f02bccd-0425-4cfb-ba4d-5d93d0bc6958}" ma:internalName="TaxCatchAll" ma:showField="CatchAllData" ma:web="d077d32f-1c4e-4c8c-ab83-d432997fa1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68F488-B591-4C15-88D3-4ADDE3DC37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EBDEAC-9DE8-44AC-8155-954F54328CD5}">
  <ds:schemaRefs>
    <ds:schemaRef ds:uri="http://schemas.microsoft.com/office/2006/metadata/properties"/>
    <ds:schemaRef ds:uri="http://schemas.microsoft.com/office/infopath/2007/PartnerControls"/>
    <ds:schemaRef ds:uri="4ed11430-853b-4a7b-8750-5408e2d387a9"/>
    <ds:schemaRef ds:uri="d077d32f-1c4e-4c8c-ab83-d432997fa1dd"/>
  </ds:schemaRefs>
</ds:datastoreItem>
</file>

<file path=customXml/itemProps3.xml><?xml version="1.0" encoding="utf-8"?>
<ds:datastoreItem xmlns:ds="http://schemas.openxmlformats.org/officeDocument/2006/customXml" ds:itemID="{E9B52D3B-38C1-459B-87CE-91DF1C956A22}"/>
</file>

<file path=docProps/app.xml><?xml version="1.0" encoding="utf-8"?>
<Properties xmlns="http://schemas.openxmlformats.org/officeDocument/2006/extended-properties" xmlns:vt="http://schemas.openxmlformats.org/officeDocument/2006/docPropsVTypes">
  <TotalTime>4863</TotalTime>
  <Words>2590</Words>
  <Application>Microsoft Office PowerPoint</Application>
  <PresentationFormat>Širokozaslonsko</PresentationFormat>
  <Paragraphs>471</Paragraphs>
  <Slides>38</Slides>
  <Notes>38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38</vt:i4>
      </vt:variant>
    </vt:vector>
  </HeadingPairs>
  <TitlesOfParts>
    <vt:vector size="45" baseType="lpstr">
      <vt:lpstr>Aptos</vt:lpstr>
      <vt:lpstr>Aptos Display</vt:lpstr>
      <vt:lpstr>Arial</vt:lpstr>
      <vt:lpstr>Segoe UI Variable Display Semib</vt:lpstr>
      <vt:lpstr>Segoe UI Variable Display Semil</vt:lpstr>
      <vt:lpstr>Segoe UI Variable Text Semibold</vt:lpstr>
      <vt:lpstr>Officeova tema</vt:lpstr>
      <vt:lpstr>PowerPointova predstavitev</vt:lpstr>
      <vt:lpstr>PowerPointova predstavitev</vt:lpstr>
      <vt:lpstr>Vsebina</vt:lpstr>
      <vt:lpstr>Potrebe, izzivi in namen</vt:lpstr>
      <vt:lpstr>Osnovni podatki o projektu</vt:lpstr>
      <vt:lpstr>Cilji projekta</vt:lpstr>
      <vt:lpstr>PowerPointova predstavitev</vt:lpstr>
      <vt:lpstr>PowerPointova predstavitev</vt:lpstr>
      <vt:lpstr>Faza 1: Širši nabor potencialno primernih zemljišč</vt:lpstr>
      <vt:lpstr>Začetni rezultat: Število potencialno primernih zemljišč</vt:lpstr>
      <vt:lpstr>Faza 2: Določitev primernih zemljišč z upoštevanjem izločitvenih meril</vt:lpstr>
      <vt:lpstr>Izločitveno merilo 1: Središča v policentričnem urbanem sistemu in stopnja centralnosti naselij</vt:lpstr>
      <vt:lpstr>Izločitveno merilo 2: Dostopnost do sistema javnega potniškega prometa</vt:lpstr>
      <vt:lpstr>Izločitveno merilo 3: Prednostna območja za stanovanjsko oskrbo (PROSO)</vt:lpstr>
      <vt:lpstr>Vmesni rezultat 1: Število primernih zemljišč z upoštevanjem izločitvenih meril</vt:lpstr>
      <vt:lpstr>PowerPointova predstavitev</vt:lpstr>
      <vt:lpstr>Faza 3: Vrednotenje primernih zemljišč z upoštevanjem vrednostnih meril</vt:lpstr>
      <vt:lpstr>PowerPointova predstavitev</vt:lpstr>
      <vt:lpstr>PowerPointova predstavitev</vt:lpstr>
      <vt:lpstr>PowerPointova predstavitev</vt:lpstr>
      <vt:lpstr>Vmesni rezultat 2: Število primernih zemljišč za gradnjo JNS z upoštevanjem vrednostnih meril</vt:lpstr>
      <vt:lpstr>PowerPointova predstavitev</vt:lpstr>
      <vt:lpstr>PowerPointova predstavitev</vt:lpstr>
      <vt:lpstr>PowerPointova predstavitev</vt:lpstr>
      <vt:lpstr>Pilotna območja  (končni rezultat 1)</vt:lpstr>
      <vt:lpstr>Pilotna območja  (končni rezultat 1)</vt:lpstr>
      <vt:lpstr>Pilotna območja  (končni rezultat 1)</vt:lpstr>
      <vt:lpstr>Pilotna območja  (končni rezultat 1)</vt:lpstr>
      <vt:lpstr>Pilotna območja  (končni rezultat 1)</vt:lpstr>
      <vt:lpstr>Pilotna območja  (končni rezultat 1)</vt:lpstr>
      <vt:lpstr>Pilotna območja  (končni rezultat 1)</vt:lpstr>
      <vt:lpstr>Pilotna območja  (končni rezultat 1)</vt:lpstr>
      <vt:lpstr>Alternativno zemljišče  (končni rezultat 1)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Vida Logar</dc:creator>
  <cp:lastModifiedBy>Peter Lamovec</cp:lastModifiedBy>
  <cp:revision>70</cp:revision>
  <dcterms:created xsi:type="dcterms:W3CDTF">2025-10-21T09:53:15Z</dcterms:created>
  <dcterms:modified xsi:type="dcterms:W3CDTF">2025-11-12T00:10:20Z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0x010100E6CFF438AEB40141B65AE019EE6FC4EB</vt:lpwstr>
  </property>
  <property fmtid="{D5CDD505-2E9C-101B-9397-08002B2CF9AE}" pid="3" name="MediaServiceImageTags">
    <vt:lpwstr/>
  </property>
</Properties>
</file>